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7" r:id="rId7"/>
    <p:sldId id="268" r:id="rId8"/>
    <p:sldId id="269" r:id="rId9"/>
    <p:sldId id="270" r:id="rId10"/>
    <p:sldId id="271" r:id="rId11"/>
    <p:sldId id="281" r:id="rId12"/>
    <p:sldId id="279" r:id="rId13"/>
    <p:sldId id="280" r:id="rId14"/>
    <p:sldId id="272" r:id="rId15"/>
    <p:sldId id="273" r:id="rId16"/>
    <p:sldId id="274" r:id="rId17"/>
    <p:sldId id="275" r:id="rId18"/>
    <p:sldId id="284" r:id="rId19"/>
    <p:sldId id="282" r:id="rId20"/>
    <p:sldId id="283" r:id="rId21"/>
    <p:sldId id="285" r:id="rId22"/>
    <p:sldId id="286" r:id="rId23"/>
    <p:sldId id="287" r:id="rId24"/>
    <p:sldId id="288" r:id="rId25"/>
    <p:sldId id="276" r:id="rId26"/>
    <p:sldId id="289" r:id="rId27"/>
    <p:sldId id="290" r:id="rId28"/>
    <p:sldId id="292" r:id="rId2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5FB79E8-20D5-4AA5-8706-AA09A79F6B43}" type="datetimeFigureOut">
              <a:rPr lang="ko-KR" altLang="en-US" smtClean="0"/>
              <a:pPr/>
              <a:t>2015-09-09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1CB6936-89EA-443E-9938-0A9983468DC0}"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B79E8-20D5-4AA5-8706-AA09A79F6B43}" type="datetimeFigureOut">
              <a:rPr lang="ko-KR" altLang="en-US" smtClean="0"/>
              <a:pPr/>
              <a:t>2015-09-09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B6936-89EA-443E-9938-0A9983468DC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1556792"/>
            <a:ext cx="8568952" cy="2088232"/>
          </a:xfrm>
        </p:spPr>
        <p:txBody>
          <a:bodyPr>
            <a:normAutofit/>
          </a:bodyPr>
          <a:lstStyle/>
          <a:p>
            <a:r>
              <a:rPr lang="en-US" altLang="ko-KR" sz="3600" b="1"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Changing Relationship between Unemployment and Mortality in South Korea</a:t>
            </a:r>
            <a:endParaRPr lang="ko-KR" altLang="en-US" sz="36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부제목 2"/>
          <p:cNvSpPr>
            <a:spLocks noGrp="1"/>
          </p:cNvSpPr>
          <p:nvPr>
            <p:ph type="subTitle" idx="1"/>
          </p:nvPr>
        </p:nvSpPr>
        <p:spPr>
          <a:xfrm>
            <a:off x="1371600" y="3933056"/>
            <a:ext cx="6400800" cy="1944216"/>
          </a:xfrm>
        </p:spPr>
        <p:txBody>
          <a:bodyPr>
            <a:normAutofit fontScale="70000" lnSpcReduction="20000"/>
          </a:bodyPr>
          <a:lstStyle/>
          <a:p>
            <a:r>
              <a:rPr lang="en-US" altLang="ko-KR" sz="2400" b="1" dirty="0" smtClean="0">
                <a:solidFill>
                  <a:srgbClr val="0070C0"/>
                </a:solidFill>
                <a:latin typeface="Arial" pitchFamily="34" charset="0"/>
                <a:cs typeface="Arial" pitchFamily="34" charset="0"/>
              </a:rPr>
              <a:t>Chulhee Lee </a:t>
            </a:r>
          </a:p>
          <a:p>
            <a:r>
              <a:rPr lang="en-US" altLang="ko-KR" sz="2400" b="1" dirty="0" smtClean="0">
                <a:solidFill>
                  <a:srgbClr val="0070C0"/>
                </a:solidFill>
                <a:latin typeface="Arial" pitchFamily="34" charset="0"/>
                <a:cs typeface="Arial" pitchFamily="34" charset="0"/>
              </a:rPr>
              <a:t>Department of Economics</a:t>
            </a:r>
          </a:p>
          <a:p>
            <a:r>
              <a:rPr lang="en-US" altLang="ko-KR" sz="2400" b="1" dirty="0" smtClean="0">
                <a:solidFill>
                  <a:srgbClr val="0070C0"/>
                </a:solidFill>
                <a:latin typeface="Arial" pitchFamily="34" charset="0"/>
                <a:cs typeface="Arial" pitchFamily="34" charset="0"/>
              </a:rPr>
              <a:t>Seoul National University</a:t>
            </a:r>
            <a:endParaRPr lang="ko-KR" altLang="en-US" sz="2400" b="1" dirty="0" smtClean="0">
              <a:solidFill>
                <a:srgbClr val="0070C0"/>
              </a:solidFill>
              <a:latin typeface="Arial" pitchFamily="34" charset="0"/>
              <a:cs typeface="Arial" pitchFamily="34" charset="0"/>
            </a:endParaRPr>
          </a:p>
          <a:p>
            <a:endParaRPr lang="en-US" altLang="ko-KR" sz="2400" b="1" dirty="0" smtClean="0">
              <a:solidFill>
                <a:srgbClr val="0070C0"/>
              </a:solidFill>
              <a:latin typeface="Arial" pitchFamily="34" charset="0"/>
              <a:cs typeface="Arial" pitchFamily="34" charset="0"/>
            </a:endParaRPr>
          </a:p>
          <a:p>
            <a:r>
              <a:rPr lang="en-US" altLang="ko-KR" sz="2400" b="1" dirty="0" smtClean="0">
                <a:solidFill>
                  <a:srgbClr val="0070C0"/>
                </a:solidFill>
                <a:latin typeface="Arial" pitchFamily="34" charset="0"/>
                <a:cs typeface="Arial" pitchFamily="34" charset="0"/>
              </a:rPr>
              <a:t>Kyeongbae Kim</a:t>
            </a:r>
          </a:p>
          <a:p>
            <a:r>
              <a:rPr lang="en-US" altLang="ko-KR" sz="2400" b="1" dirty="0" smtClean="0">
                <a:solidFill>
                  <a:srgbClr val="0070C0"/>
                </a:solidFill>
                <a:latin typeface="Arial" pitchFamily="34" charset="0"/>
                <a:cs typeface="Arial" pitchFamily="34" charset="0"/>
              </a:rPr>
              <a:t>Department of Economics</a:t>
            </a:r>
          </a:p>
          <a:p>
            <a:r>
              <a:rPr lang="en-US" altLang="ko-KR" sz="2400" b="1" dirty="0" smtClean="0">
                <a:solidFill>
                  <a:srgbClr val="0070C0"/>
                </a:solidFill>
                <a:latin typeface="Arial" pitchFamily="34" charset="0"/>
                <a:cs typeface="Arial" pitchFamily="34" charset="0"/>
              </a:rPr>
              <a:t>University of Chicago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648072"/>
          </a:xfrm>
        </p:spPr>
        <p:txBody>
          <a:bodyPr>
            <a:normAutofit/>
          </a:bodyPr>
          <a:lstStyle/>
          <a:p>
            <a:pPr algn="ctr"/>
            <a:r>
              <a:rPr lang="en-US" altLang="ko-KR" sz="3600" b="1" dirty="0" smtClean="0">
                <a:latin typeface="Arial" pitchFamily="34" charset="0"/>
                <a:ea typeface="맑은 고딕" pitchFamily="50" charset="-127"/>
                <a:cs typeface="Arial" pitchFamily="34" charset="0"/>
              </a:rPr>
              <a:t>Data</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836712"/>
            <a:ext cx="8287072" cy="5832648"/>
          </a:xfrm>
        </p:spPr>
        <p:txBody>
          <a:bodyPr>
            <a:noAutofit/>
          </a:bodyPr>
          <a:lstStyle/>
          <a:p>
            <a:pPr>
              <a:buFont typeface="Wingdings" pitchFamily="2" charset="2"/>
              <a:buChar char="§"/>
            </a:pPr>
            <a:r>
              <a:rPr lang="en-US" altLang="ko-KR" sz="2400" dirty="0" smtClean="0">
                <a:latin typeface="Arial" pitchFamily="34" charset="0"/>
                <a:ea typeface="맑은 고딕" pitchFamily="50" charset="-127"/>
                <a:cs typeface="Arial" pitchFamily="34" charset="0"/>
              </a:rPr>
              <a:t>Mortality rate by age, sex, province, cause, and year</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Number of deaths for each cell: Aggregated Cause of Death Statistics (Korea Statistical Information Service by Statistics Korea: KOSTAT)</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Number of population for each cell: Aggregated statistics from the Population Projection of Korea</a:t>
            </a:r>
          </a:p>
          <a:p>
            <a:pPr>
              <a:buFont typeface="Wingdings" pitchFamily="2" charset="2"/>
              <a:buChar char="§"/>
            </a:pPr>
            <a:r>
              <a:rPr lang="en-US" altLang="ko-KR" sz="2400" dirty="0" smtClean="0">
                <a:latin typeface="Arial" pitchFamily="34" charset="0"/>
                <a:ea typeface="맑은 고딕" pitchFamily="50" charset="-127"/>
                <a:cs typeface="Arial" pitchFamily="34" charset="0"/>
              </a:rPr>
              <a:t>Mortality rate by education level</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Number of deaths for each cell: Micro data on the 1991-2011 Cause of Death Statistics (the universe of death registration records)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Number of population for each cell: the share of the population with a particular education level calculated from the 2% micro samples of the censuses from 1985 to 2010. Interpolations were applied for the years between census years.</a:t>
            </a:r>
          </a:p>
          <a:p>
            <a:pPr>
              <a:buFont typeface="Wingdings" pitchFamily="2" charset="2"/>
              <a:buChar char="§"/>
            </a:pPr>
            <a:r>
              <a:rPr lang="en-US" altLang="ko-KR" sz="2400" dirty="0" smtClean="0">
                <a:latin typeface="Arial" pitchFamily="34" charset="0"/>
                <a:ea typeface="맑은 고딕" pitchFamily="50" charset="-127"/>
                <a:cs typeface="Arial" pitchFamily="34" charset="0"/>
              </a:rPr>
              <a:t>Unemployment rate for each province and year</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Economically-Active Population Survey.</a:t>
            </a:r>
            <a:endParaRPr lang="en-US" altLang="ko-KR" sz="2000" dirty="0">
              <a:latin typeface="Arial" pitchFamily="34" charset="0"/>
              <a:ea typeface="맑은 고딕" pitchFamily="50" charset="-127"/>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51" name="Rectangle 3"/>
          <p:cNvSpPr>
            <a:spLocks noChangeArrowheads="1"/>
          </p:cNvSpPr>
          <p:nvPr/>
        </p:nvSpPr>
        <p:spPr bwMode="auto">
          <a:xfrm>
            <a:off x="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467544" y="260648"/>
            <a:ext cx="8208912" cy="936104"/>
          </a:xfrm>
        </p:spPr>
        <p:txBody>
          <a:bodyPr>
            <a:normAutofit fontScale="90000"/>
          </a:bodyPr>
          <a:lstStyle/>
          <a:p>
            <a:pPr latinLnBrk="0"/>
            <a:r>
              <a:rPr lang="en-US" altLang="ko-KR" sz="2800" dirty="0" smtClean="0"/>
              <a:t/>
            </a:r>
            <a:br>
              <a:rPr lang="en-US" altLang="ko-KR" sz="2800" dirty="0" smtClean="0"/>
            </a:br>
            <a:r>
              <a:rPr lang="en-US" altLang="ko-KR" sz="2700" b="1" dirty="0" smtClean="0">
                <a:latin typeface="Arial" pitchFamily="34" charset="0"/>
                <a:cs typeface="Arial" pitchFamily="34" charset="0"/>
              </a:rPr>
              <a:t>Table </a:t>
            </a:r>
            <a:r>
              <a:rPr lang="en-US" altLang="ko-KR" sz="2700" b="1" dirty="0">
                <a:latin typeface="Arial" pitchFamily="34" charset="0"/>
                <a:cs typeface="Arial" pitchFamily="34" charset="0"/>
              </a:rPr>
              <a:t>1</a:t>
            </a:r>
            <a:r>
              <a:rPr lang="ko-KR" altLang="ko-KR" sz="2700" b="1" dirty="0">
                <a:latin typeface="Arial" pitchFamily="34" charset="0"/>
                <a:cs typeface="Arial" pitchFamily="34" charset="0"/>
              </a:rPr>
              <a:t/>
            </a:r>
            <a:br>
              <a:rPr lang="ko-KR" altLang="ko-KR" sz="2700" b="1" dirty="0">
                <a:latin typeface="Arial" pitchFamily="34" charset="0"/>
                <a:cs typeface="Arial" pitchFamily="34" charset="0"/>
              </a:rPr>
            </a:br>
            <a:r>
              <a:rPr lang="en-US" altLang="ko-KR" sz="2700" b="1" dirty="0">
                <a:latin typeface="Arial" pitchFamily="34" charset="0"/>
                <a:cs typeface="Arial" pitchFamily="34" charset="0"/>
              </a:rPr>
              <a:t>Effects of Unemployment on Mortality</a:t>
            </a:r>
            <a:r>
              <a:rPr lang="ko-KR" altLang="ko-KR" sz="2700" b="1" dirty="0">
                <a:latin typeface="Arial" pitchFamily="34" charset="0"/>
                <a:cs typeface="Arial" pitchFamily="34" charset="0"/>
              </a:rPr>
              <a:t/>
            </a:r>
            <a:br>
              <a:rPr lang="ko-KR" altLang="ko-KR" sz="2700" b="1" dirty="0">
                <a:latin typeface="Arial" pitchFamily="34" charset="0"/>
                <a:cs typeface="Arial" pitchFamily="34" charset="0"/>
              </a:rPr>
            </a:br>
            <a:endParaRPr lang="ko-KR" altLang="en-US" sz="2700" b="1" dirty="0">
              <a:latin typeface="Arial" pitchFamily="34" charset="0"/>
              <a:cs typeface="Arial" pitchFamily="34" charset="0"/>
            </a:endParaRPr>
          </a:p>
        </p:txBody>
      </p:sp>
      <p:sp>
        <p:nvSpPr>
          <p:cNvPr id="8" name="부제목 7"/>
          <p:cNvSpPr>
            <a:spLocks noGrp="1"/>
          </p:cNvSpPr>
          <p:nvPr>
            <p:ph type="subTitle" idx="1"/>
          </p:nvPr>
        </p:nvSpPr>
        <p:spPr>
          <a:xfrm>
            <a:off x="467544" y="3861048"/>
            <a:ext cx="8208912" cy="2520280"/>
          </a:xfrm>
        </p:spPr>
        <p:txBody>
          <a:bodyPr>
            <a:normAutofit fontScale="77500" lnSpcReduction="20000"/>
          </a:bodyPr>
          <a:lstStyle/>
          <a:p>
            <a:pPr algn="l"/>
            <a:r>
              <a:rPr lang="en-US" altLang="ko-KR" sz="2600" dirty="0">
                <a:solidFill>
                  <a:schemeClr val="tx1"/>
                </a:solidFill>
                <a:latin typeface="Times New Roman" pitchFamily="18" charset="0"/>
                <a:cs typeface="Times New Roman" pitchFamily="18" charset="0"/>
              </a:rPr>
              <a:t>Note: The dependent variable is the natural logarithm of the total mortality rate per 100,000 persons. All models include the shares of the population belonging to each three age categories and three education categories. Year and regional dummy variables are also controlled for. Clustered robust standard errors are in parentheses. Observations are weighted by the square root of the total population for the region and year.</a:t>
            </a:r>
            <a:endParaRPr lang="ko-KR" altLang="ko-KR" sz="2600" dirty="0">
              <a:solidFill>
                <a:schemeClr val="tx1"/>
              </a:solidFill>
              <a:latin typeface="Times New Roman" pitchFamily="18" charset="0"/>
              <a:cs typeface="Times New Roman" pitchFamily="18" charset="0"/>
            </a:endParaRPr>
          </a:p>
          <a:p>
            <a:pPr algn="l"/>
            <a:r>
              <a:rPr lang="en-US" altLang="ko-KR" sz="2600" dirty="0">
                <a:solidFill>
                  <a:schemeClr val="tx1"/>
                </a:solidFill>
                <a:latin typeface="Times New Roman" pitchFamily="18" charset="0"/>
                <a:cs typeface="Times New Roman" pitchFamily="18" charset="0"/>
              </a:rPr>
              <a:t>*** Statistical significance for 0.10 level.</a:t>
            </a:r>
            <a:endParaRPr lang="ko-KR" altLang="ko-KR" sz="2600" dirty="0">
              <a:solidFill>
                <a:schemeClr val="tx1"/>
              </a:solidFill>
              <a:latin typeface="Times New Roman" pitchFamily="18" charset="0"/>
              <a:cs typeface="Times New Roman" pitchFamily="18" charset="0"/>
            </a:endParaRPr>
          </a:p>
          <a:p>
            <a:pPr algn="l"/>
            <a:r>
              <a:rPr lang="en-US" altLang="ko-KR" sz="2600" dirty="0">
                <a:solidFill>
                  <a:schemeClr val="tx1"/>
                </a:solidFill>
                <a:latin typeface="Times New Roman" pitchFamily="18" charset="0"/>
                <a:cs typeface="Times New Roman" pitchFamily="18" charset="0"/>
              </a:rPr>
              <a:t>*** Statistical significance for 0.05 level.</a:t>
            </a:r>
            <a:endParaRPr lang="ko-KR" altLang="ko-KR" sz="2600" dirty="0">
              <a:solidFill>
                <a:schemeClr val="tx1"/>
              </a:solidFill>
              <a:latin typeface="Times New Roman" pitchFamily="18" charset="0"/>
              <a:cs typeface="Times New Roman" pitchFamily="18" charset="0"/>
            </a:endParaRPr>
          </a:p>
          <a:p>
            <a:pPr algn="l"/>
            <a:r>
              <a:rPr lang="en-US" altLang="ko-KR" sz="2600" dirty="0">
                <a:solidFill>
                  <a:schemeClr val="tx1"/>
                </a:solidFill>
                <a:latin typeface="Times New Roman" pitchFamily="18" charset="0"/>
                <a:cs typeface="Times New Roman" pitchFamily="18" charset="0"/>
              </a:rPr>
              <a:t>*** Statistical significance for 0.01 level.</a:t>
            </a:r>
            <a:endParaRPr lang="ko-KR" altLang="ko-KR" sz="2600" dirty="0">
              <a:solidFill>
                <a:schemeClr val="tx1"/>
              </a:solidFill>
              <a:latin typeface="Times New Roman" pitchFamily="18" charset="0"/>
              <a:cs typeface="Times New Roman" pitchFamily="18" charset="0"/>
            </a:endParaRPr>
          </a:p>
          <a:p>
            <a:pPr algn="l"/>
            <a:endParaRPr lang="ko-KR" altLang="en-US" sz="1800" dirty="0"/>
          </a:p>
        </p:txBody>
      </p:sp>
      <p:graphicFrame>
        <p:nvGraphicFramePr>
          <p:cNvPr id="9" name="표 8"/>
          <p:cNvGraphicFramePr>
            <a:graphicFrameLocks noGrp="1"/>
          </p:cNvGraphicFramePr>
          <p:nvPr/>
        </p:nvGraphicFramePr>
        <p:xfrm>
          <a:off x="395535" y="1340769"/>
          <a:ext cx="8424935" cy="2376263"/>
        </p:xfrm>
        <a:graphic>
          <a:graphicData uri="http://schemas.openxmlformats.org/drawingml/2006/table">
            <a:tbl>
              <a:tblPr/>
              <a:tblGrid>
                <a:gridCol w="3026239"/>
                <a:gridCol w="1349674"/>
                <a:gridCol w="1349674"/>
                <a:gridCol w="1349674"/>
                <a:gridCol w="1349674"/>
              </a:tblGrid>
              <a:tr h="829053">
                <a:tc>
                  <a:txBody>
                    <a:bodyPr/>
                    <a:lstStyle/>
                    <a:p>
                      <a:pPr algn="just" latinLnBrk="1">
                        <a:spcAft>
                          <a:spcPts val="0"/>
                        </a:spcAft>
                      </a:pPr>
                      <a:endParaRPr lang="en-US" sz="1800" kern="100" dirty="0">
                        <a:solidFill>
                          <a:srgbClr val="000000"/>
                        </a:solidFill>
                        <a:latin typeface="Times New Roman" pitchFamily="18" charset="0"/>
                        <a:ea typeface="맑은 고딕"/>
                        <a:cs typeface="Times New Roman" pitchFamily="18" charset="0"/>
                      </a:endParaRPr>
                    </a:p>
                    <a:p>
                      <a:pPr algn="ctr" latinLnBrk="1">
                        <a:spcAft>
                          <a:spcPts val="0"/>
                        </a:spcAft>
                      </a:pPr>
                      <a:r>
                        <a:rPr lang="en-US" sz="1800" kern="100" dirty="0">
                          <a:solidFill>
                            <a:srgbClr val="000000"/>
                          </a:solidFill>
                          <a:latin typeface="Times New Roman" pitchFamily="18" charset="0"/>
                          <a:ea typeface="맑은 고딕"/>
                          <a:cs typeface="Times New Roman" pitchFamily="18" charset="0"/>
                        </a:rPr>
                        <a:t>Model</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800" kern="100">
                          <a:solidFill>
                            <a:srgbClr val="000000"/>
                          </a:solidFill>
                          <a:latin typeface="Times New Roman" pitchFamily="18" charset="0"/>
                          <a:ea typeface="맑은 고딕"/>
                          <a:cs typeface="Times New Roman" pitchFamily="18" charset="0"/>
                        </a:rPr>
                        <a:t>(1)</a:t>
                      </a:r>
                      <a:endParaRPr lang="ko-KR" sz="1800" kern="100">
                        <a:latin typeface="Times New Roman" pitchFamily="18" charset="0"/>
                        <a:ea typeface="맑은 고딕"/>
                        <a:cs typeface="Times New Roman" pitchFamily="18" charset="0"/>
                      </a:endParaRPr>
                    </a:p>
                    <a:p>
                      <a:pPr algn="ctr" latinLnBrk="1">
                        <a:spcAft>
                          <a:spcPts val="0"/>
                        </a:spcAft>
                      </a:pPr>
                      <a:r>
                        <a:rPr lang="en-US" sz="1800" kern="100">
                          <a:solidFill>
                            <a:srgbClr val="000000"/>
                          </a:solidFill>
                          <a:latin typeface="Times New Roman" pitchFamily="18" charset="0"/>
                          <a:ea typeface="맑은 고딕"/>
                          <a:cs typeface="Times New Roman" pitchFamily="18" charset="0"/>
                        </a:rPr>
                        <a:t>1989-2012</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800" kern="100">
                          <a:solidFill>
                            <a:srgbClr val="000000"/>
                          </a:solidFill>
                          <a:latin typeface="Times New Roman" pitchFamily="18" charset="0"/>
                          <a:ea typeface="맑은 고딕"/>
                          <a:cs typeface="Times New Roman" pitchFamily="18" charset="0"/>
                        </a:rPr>
                        <a:t>(2)</a:t>
                      </a:r>
                      <a:endParaRPr lang="ko-KR" sz="1800" kern="100">
                        <a:latin typeface="Times New Roman" pitchFamily="18" charset="0"/>
                        <a:ea typeface="맑은 고딕"/>
                        <a:cs typeface="Times New Roman" pitchFamily="18" charset="0"/>
                      </a:endParaRPr>
                    </a:p>
                    <a:p>
                      <a:pPr algn="ctr" latinLnBrk="1">
                        <a:spcAft>
                          <a:spcPts val="0"/>
                        </a:spcAft>
                      </a:pPr>
                      <a:r>
                        <a:rPr lang="en-US" sz="1800" kern="100">
                          <a:solidFill>
                            <a:srgbClr val="000000"/>
                          </a:solidFill>
                          <a:latin typeface="Times New Roman" pitchFamily="18" charset="0"/>
                          <a:ea typeface="맑은 고딕"/>
                          <a:cs typeface="Times New Roman" pitchFamily="18" charset="0"/>
                        </a:rPr>
                        <a:t>1991-2009</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800" kern="100">
                          <a:solidFill>
                            <a:srgbClr val="000000"/>
                          </a:solidFill>
                          <a:latin typeface="Times New Roman" pitchFamily="18" charset="0"/>
                          <a:ea typeface="맑은 고딕"/>
                          <a:cs typeface="Times New Roman" pitchFamily="18" charset="0"/>
                        </a:rPr>
                        <a:t>(3)</a:t>
                      </a:r>
                      <a:endParaRPr lang="ko-KR" sz="1800" kern="100">
                        <a:latin typeface="Times New Roman" pitchFamily="18" charset="0"/>
                        <a:ea typeface="맑은 고딕"/>
                        <a:cs typeface="Times New Roman" pitchFamily="18" charset="0"/>
                      </a:endParaRPr>
                    </a:p>
                    <a:p>
                      <a:pPr algn="ctr" latinLnBrk="1">
                        <a:spcAft>
                          <a:spcPts val="0"/>
                        </a:spcAft>
                      </a:pPr>
                      <a:r>
                        <a:rPr lang="en-US" sz="1800" kern="100">
                          <a:solidFill>
                            <a:srgbClr val="000000"/>
                          </a:solidFill>
                          <a:latin typeface="Times New Roman" pitchFamily="18" charset="0"/>
                          <a:ea typeface="맑은 고딕"/>
                          <a:cs typeface="Times New Roman" pitchFamily="18" charset="0"/>
                        </a:rPr>
                        <a:t>1989-2001</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800" kern="100">
                          <a:solidFill>
                            <a:srgbClr val="000000"/>
                          </a:solidFill>
                          <a:latin typeface="Times New Roman" pitchFamily="18" charset="0"/>
                          <a:ea typeface="맑은 고딕"/>
                          <a:cs typeface="Times New Roman" pitchFamily="18" charset="0"/>
                        </a:rPr>
                        <a:t>(4)</a:t>
                      </a:r>
                      <a:endParaRPr lang="ko-KR" sz="1800" kern="100">
                        <a:latin typeface="Times New Roman" pitchFamily="18" charset="0"/>
                        <a:ea typeface="맑은 고딕"/>
                        <a:cs typeface="Times New Roman" pitchFamily="18" charset="0"/>
                      </a:endParaRPr>
                    </a:p>
                    <a:p>
                      <a:pPr algn="ctr" latinLnBrk="1">
                        <a:spcAft>
                          <a:spcPts val="0"/>
                        </a:spcAft>
                      </a:pPr>
                      <a:r>
                        <a:rPr lang="en-US" sz="1800" kern="100">
                          <a:solidFill>
                            <a:srgbClr val="000000"/>
                          </a:solidFill>
                          <a:latin typeface="Times New Roman" pitchFamily="18" charset="0"/>
                          <a:ea typeface="맑은 고딕"/>
                          <a:cs typeface="Times New Roman" pitchFamily="18" charset="0"/>
                        </a:rPr>
                        <a:t>2002-2012</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157">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No region-specific trends</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-0.0127</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(0.0077)</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-0.0116*</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(0.0059)</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-0.0011</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(0.0038)</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pitchFamily="18" charset="0"/>
                          <a:ea typeface="맑은 고딕"/>
                          <a:cs typeface="Times New Roman" pitchFamily="18" charset="0"/>
                        </a:rPr>
                        <a:t>0.0106*</a:t>
                      </a:r>
                      <a:endParaRPr lang="ko-KR" sz="1800" kern="100">
                        <a:latin typeface="Times New Roman" pitchFamily="18" charset="0"/>
                        <a:ea typeface="맑은 고딕"/>
                        <a:cs typeface="Times New Roman" pitchFamily="18" charset="0"/>
                      </a:endParaRPr>
                    </a:p>
                    <a:p>
                      <a:pPr algn="just" latinLnBrk="1">
                        <a:spcAft>
                          <a:spcPts val="0"/>
                        </a:spcAft>
                      </a:pPr>
                      <a:r>
                        <a:rPr lang="en-US" sz="1800" kern="100">
                          <a:solidFill>
                            <a:srgbClr val="000000"/>
                          </a:solidFill>
                          <a:latin typeface="Times New Roman" pitchFamily="18" charset="0"/>
                          <a:ea typeface="맑은 고딕"/>
                          <a:cs typeface="Times New Roman" pitchFamily="18" charset="0"/>
                        </a:rPr>
                        <a:t>(0.0054)</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053">
                <a:tc>
                  <a:txBody>
                    <a:bodyPr/>
                    <a:lstStyle/>
                    <a:p>
                      <a:pPr algn="just" latinLnBrk="1">
                        <a:spcAft>
                          <a:spcPts val="0"/>
                        </a:spcAft>
                      </a:pPr>
                      <a:r>
                        <a:rPr lang="en-US" sz="1800" kern="100">
                          <a:solidFill>
                            <a:srgbClr val="000000"/>
                          </a:solidFill>
                          <a:latin typeface="Times New Roman" pitchFamily="18" charset="0"/>
                          <a:ea typeface="맑은 고딕"/>
                          <a:cs typeface="Times New Roman" pitchFamily="18" charset="0"/>
                        </a:rPr>
                        <a:t>With region-specific trends</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-0.0045</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(0.0033)</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-0.0037**</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(0.0016)</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-0.0044</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(0.0026)</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0.0116***</a:t>
                      </a:r>
                      <a:endParaRPr lang="ko-KR" sz="1800" kern="100" dirty="0">
                        <a:latin typeface="Times New Roman" pitchFamily="18" charset="0"/>
                        <a:ea typeface="맑은 고딕"/>
                        <a:cs typeface="Times New Roman" pitchFamily="18" charset="0"/>
                      </a:endParaRPr>
                    </a:p>
                    <a:p>
                      <a:pPr algn="just" latinLnBrk="1">
                        <a:spcAft>
                          <a:spcPts val="0"/>
                        </a:spcAft>
                      </a:pPr>
                      <a:r>
                        <a:rPr lang="en-US" sz="1800" kern="100" dirty="0">
                          <a:solidFill>
                            <a:srgbClr val="000000"/>
                          </a:solidFill>
                          <a:latin typeface="Times New Roman" pitchFamily="18" charset="0"/>
                          <a:ea typeface="맑은 고딕"/>
                          <a:cs typeface="Times New Roman" pitchFamily="18" charset="0"/>
                        </a:rPr>
                        <a:t>(0.0029)</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792088"/>
          </a:xfrm>
        </p:spPr>
        <p:txBody>
          <a:bodyPr>
            <a:normAutofit fontScale="90000"/>
          </a:bodyPr>
          <a:lstStyle/>
          <a:p>
            <a:pPr latinLnBrk="0"/>
            <a:r>
              <a:rPr lang="en-US" altLang="ko-KR" sz="2400" dirty="0" smtClean="0"/>
              <a:t/>
            </a:r>
            <a:br>
              <a:rPr lang="en-US" altLang="ko-KR" sz="2400" dirty="0" smtClean="0"/>
            </a:br>
            <a:r>
              <a:rPr lang="en-US" altLang="ko-KR" sz="2400" b="1" dirty="0" smtClean="0">
                <a:latin typeface="Arial" pitchFamily="34" charset="0"/>
                <a:cs typeface="Arial" pitchFamily="34" charset="0"/>
              </a:rPr>
              <a:t>Figure 1</a:t>
            </a:r>
            <a:r>
              <a:rPr lang="ko-KR" altLang="ko-KR" sz="2400" b="1" dirty="0" smtClean="0">
                <a:latin typeface="Arial" pitchFamily="34" charset="0"/>
                <a:cs typeface="Arial" pitchFamily="34" charset="0"/>
              </a:rPr>
              <a:t/>
            </a:r>
            <a:br>
              <a:rPr lang="ko-KR" altLang="ko-KR" sz="2400" b="1" dirty="0" smtClean="0">
                <a:latin typeface="Arial" pitchFamily="34" charset="0"/>
                <a:cs typeface="Arial" pitchFamily="34" charset="0"/>
              </a:rPr>
            </a:br>
            <a:r>
              <a:rPr lang="en-US" altLang="ko-KR" sz="2400" b="1" dirty="0" smtClean="0">
                <a:latin typeface="Arial" pitchFamily="34" charset="0"/>
                <a:cs typeface="Arial" pitchFamily="34" charset="0"/>
              </a:rPr>
              <a:t>The Rolling Regression Result of Unemployment’s Effect on Mortality in 1989-2012 (Beginning of 10-Year Window)</a:t>
            </a:r>
            <a:r>
              <a:rPr lang="ko-KR" altLang="ko-KR" sz="2400" dirty="0" smtClean="0"/>
              <a:t/>
            </a:r>
            <a:br>
              <a:rPr lang="ko-KR" altLang="ko-KR" sz="2400" dirty="0" smtClean="0"/>
            </a:br>
            <a:endParaRPr lang="ko-KR" altLang="en-US" sz="2400" dirty="0"/>
          </a:p>
        </p:txBody>
      </p:sp>
      <p:pic>
        <p:nvPicPr>
          <p:cNvPr id="3" name="그림 2"/>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043608" y="1124744"/>
            <a:ext cx="7200800" cy="532859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p:spPr>
        <p:txBody>
          <a:bodyPr>
            <a:normAutofit/>
          </a:bodyPr>
          <a:lstStyle/>
          <a:p>
            <a:r>
              <a:rPr lang="en-US" altLang="ko-KR" sz="3200" b="1" dirty="0" smtClean="0">
                <a:latin typeface="Arial" pitchFamily="34" charset="0"/>
                <a:cs typeface="Arial" pitchFamily="34" charset="0"/>
              </a:rPr>
              <a:t>Regression Results (1)</a:t>
            </a:r>
            <a:endParaRPr lang="ko-KR" altLang="en-US" sz="3200" b="1" dirty="0">
              <a:latin typeface="Arial" pitchFamily="34" charset="0"/>
              <a:cs typeface="Arial" pitchFamily="34" charset="0"/>
            </a:endParaRPr>
          </a:p>
        </p:txBody>
      </p:sp>
      <p:sp>
        <p:nvSpPr>
          <p:cNvPr id="3" name="내용 개체 틀 2"/>
          <p:cNvSpPr>
            <a:spLocks noGrp="1"/>
          </p:cNvSpPr>
          <p:nvPr>
            <p:ph idx="1"/>
          </p:nvPr>
        </p:nvSpPr>
        <p:spPr>
          <a:xfrm>
            <a:off x="457200" y="1268760"/>
            <a:ext cx="8229600" cy="5328592"/>
          </a:xfrm>
        </p:spPr>
        <p:txBody>
          <a:bodyPr>
            <a:normAutofit/>
          </a:bodyPr>
          <a:lstStyle/>
          <a:p>
            <a:pPr>
              <a:buFont typeface="Wingdings" pitchFamily="2" charset="2"/>
              <a:buChar char="§"/>
            </a:pPr>
            <a:r>
              <a:rPr lang="en-US" altLang="ko-KR" sz="2400" dirty="0" smtClean="0">
                <a:latin typeface="Arial" pitchFamily="34" charset="0"/>
                <a:cs typeface="Arial" pitchFamily="34" charset="0"/>
              </a:rPr>
              <a:t>The entire period from 1989 to 2012.</a:t>
            </a:r>
          </a:p>
          <a:p>
            <a:pPr lvl="1">
              <a:buFont typeface="Wingdings" pitchFamily="2" charset="2"/>
              <a:buChar char="Ø"/>
            </a:pPr>
            <a:r>
              <a:rPr lang="en-US" altLang="ko-KR" sz="2000" dirty="0" smtClean="0">
                <a:latin typeface="Arial" pitchFamily="34" charset="0"/>
                <a:cs typeface="Arial" pitchFamily="34" charset="0"/>
              </a:rPr>
              <a:t>Mortality changes were generally </a:t>
            </a:r>
            <a:r>
              <a:rPr lang="en-US" altLang="ko-KR" sz="2000" dirty="0" err="1" smtClean="0">
                <a:latin typeface="Arial" pitchFamily="34" charset="0"/>
                <a:cs typeface="Arial" pitchFamily="34" charset="0"/>
              </a:rPr>
              <a:t>procyclical</a:t>
            </a:r>
            <a:r>
              <a:rPr lang="en-US" altLang="ko-KR" sz="2000" dirty="0" smtClean="0">
                <a:latin typeface="Arial" pitchFamily="34" charset="0"/>
                <a:cs typeface="Arial" pitchFamily="34" charset="0"/>
              </a:rPr>
              <a:t>.</a:t>
            </a:r>
          </a:p>
          <a:p>
            <a:pPr lvl="1">
              <a:buFont typeface="Wingdings" pitchFamily="2" charset="2"/>
              <a:buChar char="Ø"/>
            </a:pPr>
            <a:r>
              <a:rPr lang="en-US" altLang="ko-KR" sz="2000" dirty="0" smtClean="0">
                <a:latin typeface="Arial" pitchFamily="34" charset="0"/>
                <a:cs typeface="Arial" pitchFamily="34" charset="0"/>
              </a:rPr>
              <a:t>For the period from 1991 to 2009, it is significantly negative (confirming Lee and Kim 2011).</a:t>
            </a:r>
          </a:p>
          <a:p>
            <a:pPr>
              <a:buFont typeface="Wingdings" pitchFamily="2" charset="2"/>
              <a:buChar char="§"/>
            </a:pPr>
            <a:r>
              <a:rPr lang="en-US" altLang="ko-KR" sz="2400" dirty="0" smtClean="0">
                <a:latin typeface="Arial" pitchFamily="34" charset="0"/>
                <a:cs typeface="Arial" pitchFamily="34" charset="0"/>
              </a:rPr>
              <a:t>Rolling regressions for every 10-year interval from 1989 to 2012.</a:t>
            </a:r>
          </a:p>
          <a:p>
            <a:pPr lvl="1">
              <a:buFont typeface="Wingdings" pitchFamily="2" charset="2"/>
              <a:buChar char="Ø"/>
            </a:pPr>
            <a:r>
              <a:rPr lang="en-US" altLang="ko-KR" sz="2000" dirty="0" smtClean="0">
                <a:latin typeface="Arial" pitchFamily="34" charset="0"/>
                <a:cs typeface="Arial" pitchFamily="34" charset="0"/>
              </a:rPr>
              <a:t>The coefficient for unemployment rate gradually increased over the 1990s, and then sharply rose in the early 2000s.</a:t>
            </a:r>
          </a:p>
          <a:p>
            <a:pPr>
              <a:buFont typeface="Wingdings" pitchFamily="2" charset="2"/>
              <a:buChar char="§"/>
            </a:pPr>
            <a:r>
              <a:rPr lang="en-US" altLang="ko-KR" sz="2400" dirty="0" smtClean="0">
                <a:latin typeface="Arial" pitchFamily="34" charset="0"/>
                <a:cs typeface="Arial" pitchFamily="34" charset="0"/>
              </a:rPr>
              <a:t>Regressions for two </a:t>
            </a:r>
            <a:r>
              <a:rPr lang="en-US" altLang="ko-KR" sz="2400" dirty="0" err="1" smtClean="0">
                <a:latin typeface="Arial" pitchFamily="34" charset="0"/>
                <a:cs typeface="Arial" pitchFamily="34" charset="0"/>
              </a:rPr>
              <a:t>subperiods</a:t>
            </a:r>
            <a:r>
              <a:rPr lang="en-US" altLang="ko-KR" sz="2400" dirty="0" smtClean="0">
                <a:latin typeface="Arial" pitchFamily="34" charset="0"/>
                <a:cs typeface="Arial" pitchFamily="34" charset="0"/>
              </a:rPr>
              <a:t>.</a:t>
            </a:r>
          </a:p>
          <a:p>
            <a:pPr lvl="1">
              <a:buFont typeface="Wingdings" pitchFamily="2" charset="2"/>
              <a:buChar char="Ø"/>
            </a:pPr>
            <a:r>
              <a:rPr lang="en-US" altLang="ko-KR" sz="2000" dirty="0" smtClean="0">
                <a:latin typeface="Arial" pitchFamily="34" charset="0"/>
                <a:cs typeface="Arial" pitchFamily="34" charset="0"/>
              </a:rPr>
              <a:t>1989 to 2001: weakly </a:t>
            </a:r>
            <a:r>
              <a:rPr lang="en-US" altLang="ko-KR" sz="2000" dirty="0" err="1" smtClean="0">
                <a:latin typeface="Arial" pitchFamily="34" charset="0"/>
                <a:cs typeface="Arial" pitchFamily="34" charset="0"/>
              </a:rPr>
              <a:t>procyclical</a:t>
            </a:r>
            <a:r>
              <a:rPr lang="en-US" altLang="ko-KR" sz="2000" dirty="0" smtClean="0">
                <a:latin typeface="Arial" pitchFamily="34" charset="0"/>
                <a:cs typeface="Arial" pitchFamily="34" charset="0"/>
              </a:rPr>
              <a:t>.</a:t>
            </a:r>
          </a:p>
          <a:p>
            <a:pPr lvl="1">
              <a:buFont typeface="Wingdings" pitchFamily="2" charset="2"/>
              <a:buChar char="Ø"/>
            </a:pPr>
            <a:r>
              <a:rPr lang="en-US" altLang="ko-KR" sz="2000" dirty="0" smtClean="0">
                <a:latin typeface="Arial" pitchFamily="34" charset="0"/>
                <a:cs typeface="Arial" pitchFamily="34" charset="0"/>
              </a:rPr>
              <a:t>2002 to 2012: strongly countercyclical.</a:t>
            </a:r>
          </a:p>
          <a:p>
            <a:pPr>
              <a:buFont typeface="Wingdings" pitchFamily="2" charset="2"/>
              <a:buChar char="§"/>
            </a:pPr>
            <a:r>
              <a:rPr lang="en-US" altLang="ko-KR" sz="2400" dirty="0" smtClean="0">
                <a:latin typeface="Arial" pitchFamily="34" charset="0"/>
                <a:cs typeface="Arial" pitchFamily="34" charset="0"/>
              </a:rPr>
              <a:t>Alternative Specifications</a:t>
            </a:r>
          </a:p>
          <a:p>
            <a:pPr>
              <a:buFont typeface="Wingdings" pitchFamily="2" charset="2"/>
              <a:buChar char="§"/>
            </a:pPr>
            <a:r>
              <a:rPr lang="en-US" altLang="ko-KR" sz="2400" dirty="0" smtClean="0">
                <a:latin typeface="Arial" pitchFamily="34" charset="0"/>
                <a:cs typeface="Arial" pitchFamily="34" charset="0"/>
              </a:rPr>
              <a:t>Allowing time lags</a:t>
            </a:r>
            <a:endParaRPr lang="ko-KR" altLang="en-US"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467544" y="260648"/>
            <a:ext cx="8208912" cy="936104"/>
          </a:xfrm>
        </p:spPr>
        <p:txBody>
          <a:bodyPr>
            <a:normAutofit fontScale="90000"/>
          </a:bodyPr>
          <a:lstStyle/>
          <a:p>
            <a:r>
              <a:rPr lang="en-US" altLang="ko-KR" sz="2800" dirty="0" smtClean="0"/>
              <a:t/>
            </a:r>
            <a:br>
              <a:rPr lang="en-US" altLang="ko-KR" sz="2800" dirty="0" smtClean="0"/>
            </a:br>
            <a:r>
              <a:rPr lang="en-US" altLang="ko-KR" sz="2700" b="1" dirty="0" smtClean="0">
                <a:latin typeface="Arial" pitchFamily="34" charset="0"/>
                <a:cs typeface="Arial" pitchFamily="34" charset="0"/>
              </a:rPr>
              <a:t>Table </a:t>
            </a:r>
            <a:r>
              <a:rPr lang="en-US" altLang="ko-KR" sz="2700" b="1" dirty="0">
                <a:latin typeface="Arial" pitchFamily="34" charset="0"/>
                <a:cs typeface="Arial" pitchFamily="34" charset="0"/>
              </a:rPr>
              <a:t>2</a:t>
            </a:r>
            <a:r>
              <a:rPr lang="ko-KR" altLang="ko-KR" sz="2700" b="1" dirty="0">
                <a:latin typeface="Arial" pitchFamily="34" charset="0"/>
                <a:cs typeface="Arial" pitchFamily="34" charset="0"/>
              </a:rPr>
              <a:t/>
            </a:r>
            <a:br>
              <a:rPr lang="ko-KR" altLang="ko-KR" sz="2700" b="1" dirty="0">
                <a:latin typeface="Arial" pitchFamily="34" charset="0"/>
                <a:cs typeface="Arial" pitchFamily="34" charset="0"/>
              </a:rPr>
            </a:br>
            <a:r>
              <a:rPr lang="en-US" altLang="ko-KR" sz="2700" b="1" dirty="0">
                <a:latin typeface="Arial" pitchFamily="34" charset="0"/>
                <a:cs typeface="Arial" pitchFamily="34" charset="0"/>
              </a:rPr>
              <a:t>Effects of Unemployment on </a:t>
            </a:r>
            <a:r>
              <a:rPr lang="en-US" altLang="ko-KR" sz="2700" b="1" dirty="0" smtClean="0">
                <a:latin typeface="Arial" pitchFamily="34" charset="0"/>
                <a:cs typeface="Arial" pitchFamily="34" charset="0"/>
              </a:rPr>
              <a:t>Age-Specific </a:t>
            </a:r>
            <a:r>
              <a:rPr lang="en-US" altLang="ko-KR" sz="2700" b="1" dirty="0">
                <a:latin typeface="Arial" pitchFamily="34" charset="0"/>
                <a:cs typeface="Arial" pitchFamily="34" charset="0"/>
              </a:rPr>
              <a:t>Mortality</a:t>
            </a:r>
            <a:r>
              <a:rPr lang="ko-KR" altLang="ko-KR" sz="2200" dirty="0"/>
              <a:t/>
            </a:r>
            <a:br>
              <a:rPr lang="ko-KR" altLang="ko-KR" sz="2200" dirty="0"/>
            </a:br>
            <a:r>
              <a:rPr lang="en-US" altLang="ko-KR" sz="2800" dirty="0" smtClean="0"/>
              <a:t/>
            </a:r>
            <a:br>
              <a:rPr lang="en-US" altLang="ko-KR" sz="2800" dirty="0" smtClean="0"/>
            </a:br>
            <a:endParaRPr lang="ko-KR" altLang="en-US" sz="2700" dirty="0">
              <a:latin typeface="Arial" pitchFamily="34" charset="0"/>
              <a:cs typeface="Arial" pitchFamily="34" charset="0"/>
            </a:endParaRPr>
          </a:p>
        </p:txBody>
      </p:sp>
      <p:sp>
        <p:nvSpPr>
          <p:cNvPr id="8" name="부제목 7"/>
          <p:cNvSpPr>
            <a:spLocks noGrp="1"/>
          </p:cNvSpPr>
          <p:nvPr>
            <p:ph type="subTitle" idx="1"/>
          </p:nvPr>
        </p:nvSpPr>
        <p:spPr>
          <a:xfrm>
            <a:off x="251520" y="5445224"/>
            <a:ext cx="8496944" cy="1152128"/>
          </a:xfrm>
        </p:spPr>
        <p:txBody>
          <a:bodyPr>
            <a:normAutofit fontScale="85000" lnSpcReduction="20000"/>
          </a:bodyPr>
          <a:lstStyle/>
          <a:p>
            <a:pPr algn="l"/>
            <a:r>
              <a:rPr lang="en-US" altLang="ko-KR" sz="1800" dirty="0">
                <a:solidFill>
                  <a:schemeClr val="tx1"/>
                </a:solidFill>
                <a:latin typeface="Times New Roman" pitchFamily="18" charset="0"/>
                <a:cs typeface="Times New Roman" pitchFamily="18" charset="0"/>
              </a:rPr>
              <a:t>Note: Age and education variables are those of each sex. Observations are weighted by the square root of the population of each group for the region and year. See Table 1.</a:t>
            </a:r>
            <a:endParaRPr lang="ko-KR" altLang="ko-KR" sz="1800" dirty="0">
              <a:solidFill>
                <a:schemeClr val="tx1"/>
              </a:solidFill>
              <a:latin typeface="Times New Roman" pitchFamily="18" charset="0"/>
              <a:cs typeface="Times New Roman" pitchFamily="18" charset="0"/>
            </a:endParaRPr>
          </a:p>
          <a:p>
            <a:pPr algn="l"/>
            <a:r>
              <a:rPr lang="en-US" altLang="ko-KR" sz="1800" dirty="0">
                <a:solidFill>
                  <a:schemeClr val="tx1"/>
                </a:solidFill>
                <a:latin typeface="Times New Roman" pitchFamily="18" charset="0"/>
                <a:cs typeface="Times New Roman" pitchFamily="18" charset="0"/>
              </a:rPr>
              <a:t>*** Statistical significance for 0.10 level.</a:t>
            </a:r>
            <a:endParaRPr lang="ko-KR" altLang="ko-KR" sz="1800" dirty="0">
              <a:solidFill>
                <a:schemeClr val="tx1"/>
              </a:solidFill>
              <a:latin typeface="Times New Roman" pitchFamily="18" charset="0"/>
              <a:cs typeface="Times New Roman" pitchFamily="18" charset="0"/>
            </a:endParaRPr>
          </a:p>
          <a:p>
            <a:pPr algn="l"/>
            <a:r>
              <a:rPr lang="en-US" altLang="ko-KR" sz="1800" dirty="0">
                <a:solidFill>
                  <a:schemeClr val="tx1"/>
                </a:solidFill>
                <a:latin typeface="Times New Roman" pitchFamily="18" charset="0"/>
                <a:cs typeface="Times New Roman" pitchFamily="18" charset="0"/>
              </a:rPr>
              <a:t>*** Statistical significance for 0.05 level.</a:t>
            </a:r>
            <a:endParaRPr lang="ko-KR" altLang="ko-KR" sz="1800" dirty="0">
              <a:solidFill>
                <a:schemeClr val="tx1"/>
              </a:solidFill>
              <a:latin typeface="Times New Roman" pitchFamily="18" charset="0"/>
              <a:cs typeface="Times New Roman" pitchFamily="18" charset="0"/>
            </a:endParaRPr>
          </a:p>
          <a:p>
            <a:pPr algn="l"/>
            <a:r>
              <a:rPr lang="en-US" altLang="ko-KR" sz="1800" dirty="0">
                <a:solidFill>
                  <a:schemeClr val="tx1"/>
                </a:solidFill>
                <a:latin typeface="Times New Roman" pitchFamily="18" charset="0"/>
                <a:cs typeface="Times New Roman" pitchFamily="18" charset="0"/>
              </a:rPr>
              <a:t>*** Statistical significance for 0.01 level.</a:t>
            </a:r>
            <a:endParaRPr lang="ko-KR" altLang="ko-KR" sz="1800" dirty="0">
              <a:solidFill>
                <a:schemeClr val="tx1"/>
              </a:solidFill>
              <a:latin typeface="Times New Roman" pitchFamily="18" charset="0"/>
              <a:cs typeface="Times New Roman" pitchFamily="18" charset="0"/>
            </a:endParaRPr>
          </a:p>
          <a:p>
            <a:pPr algn="l"/>
            <a:endParaRPr lang="ko-KR" altLang="en-US" sz="1800" dirty="0"/>
          </a:p>
        </p:txBody>
      </p:sp>
      <p:graphicFrame>
        <p:nvGraphicFramePr>
          <p:cNvPr id="5" name="표 4"/>
          <p:cNvGraphicFramePr>
            <a:graphicFrameLocks noGrp="1"/>
          </p:cNvGraphicFramePr>
          <p:nvPr/>
        </p:nvGraphicFramePr>
        <p:xfrm>
          <a:off x="179507" y="1052734"/>
          <a:ext cx="8712972" cy="4248473"/>
        </p:xfrm>
        <a:graphic>
          <a:graphicData uri="http://schemas.openxmlformats.org/drawingml/2006/table">
            <a:tbl>
              <a:tblPr/>
              <a:tblGrid>
                <a:gridCol w="1636298"/>
                <a:gridCol w="1179736"/>
                <a:gridCol w="1179736"/>
                <a:gridCol w="1179736"/>
                <a:gridCol w="1179736"/>
                <a:gridCol w="1179736"/>
                <a:gridCol w="1177994"/>
              </a:tblGrid>
              <a:tr h="566463">
                <a:tc rowSpan="2">
                  <a:txBody>
                    <a:bodyPr/>
                    <a:lstStyle/>
                    <a:p>
                      <a:pPr algn="just" latinLnBrk="1">
                        <a:spcAft>
                          <a:spcPts val="0"/>
                        </a:spcAft>
                      </a:pPr>
                      <a:endParaRPr lang="en-US" sz="1800" kern="100" dirty="0">
                        <a:solidFill>
                          <a:srgbClr val="000000"/>
                        </a:solidFill>
                        <a:latin typeface="Times New Roman"/>
                        <a:ea typeface="맑은 고딕"/>
                        <a:cs typeface="Times New Roman"/>
                      </a:endParaRPr>
                    </a:p>
                    <a:p>
                      <a:pPr indent="76200" algn="just" latinLnBrk="1">
                        <a:spcAft>
                          <a:spcPts val="0"/>
                        </a:spcAft>
                      </a:pPr>
                      <a:r>
                        <a:rPr lang="en-US" sz="1800" kern="100" dirty="0" smtClean="0">
                          <a:solidFill>
                            <a:srgbClr val="000000"/>
                          </a:solidFill>
                          <a:latin typeface="Times New Roman"/>
                          <a:ea typeface="맑은 고딕"/>
                          <a:cs typeface="Times New Roman"/>
                        </a:rPr>
                        <a:t>  Age </a:t>
                      </a:r>
                      <a:r>
                        <a:rPr lang="en-US" sz="1800" kern="100" dirty="0">
                          <a:solidFill>
                            <a:srgbClr val="000000"/>
                          </a:solidFill>
                          <a:latin typeface="Times New Roman"/>
                          <a:ea typeface="맑은 고딕"/>
                          <a:cs typeface="Times New Roman"/>
                        </a:rPr>
                        <a:t>Group</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1">
                        <a:spcAft>
                          <a:spcPts val="0"/>
                        </a:spcAft>
                      </a:pPr>
                      <a:r>
                        <a:rPr lang="en-US" sz="1800" kern="100">
                          <a:solidFill>
                            <a:srgbClr val="000000"/>
                          </a:solidFill>
                          <a:latin typeface="Times New Roman"/>
                          <a:ea typeface="맑은 고딕"/>
                          <a:cs typeface="Times New Roman"/>
                        </a:rPr>
                        <a:t>(1)</a:t>
                      </a:r>
                      <a:endParaRPr lang="ko-KR" sz="1800" kern="100">
                        <a:latin typeface="맑은 고딕"/>
                        <a:ea typeface="맑은 고딕"/>
                        <a:cs typeface="Times New Roman"/>
                      </a:endParaRPr>
                    </a:p>
                    <a:p>
                      <a:pPr algn="ctr" latinLnBrk="1">
                        <a:spcAft>
                          <a:spcPts val="0"/>
                        </a:spcAft>
                      </a:pPr>
                      <a:r>
                        <a:rPr lang="en-US" sz="1800" kern="100">
                          <a:solidFill>
                            <a:srgbClr val="000000"/>
                          </a:solidFill>
                          <a:latin typeface="Times New Roman"/>
                          <a:ea typeface="맑은 고딕"/>
                          <a:cs typeface="Times New Roman"/>
                        </a:rPr>
                        <a:t>All</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spcAft>
                          <a:spcPts val="0"/>
                        </a:spcAft>
                      </a:pPr>
                      <a:r>
                        <a:rPr lang="en-US" sz="1800" kern="100">
                          <a:solidFill>
                            <a:srgbClr val="000000"/>
                          </a:solidFill>
                          <a:latin typeface="Times New Roman"/>
                          <a:ea typeface="맑은 고딕"/>
                          <a:cs typeface="Times New Roman"/>
                        </a:rPr>
                        <a:t>(2)</a:t>
                      </a:r>
                      <a:endParaRPr lang="ko-KR" sz="1800" kern="100">
                        <a:latin typeface="맑은 고딕"/>
                        <a:ea typeface="맑은 고딕"/>
                        <a:cs typeface="Times New Roman"/>
                      </a:endParaRPr>
                    </a:p>
                    <a:p>
                      <a:pPr algn="ctr" latinLnBrk="1">
                        <a:spcAft>
                          <a:spcPts val="0"/>
                        </a:spcAft>
                      </a:pPr>
                      <a:r>
                        <a:rPr lang="en-US" sz="1800" kern="100">
                          <a:solidFill>
                            <a:srgbClr val="000000"/>
                          </a:solidFill>
                          <a:latin typeface="Times New Roman"/>
                          <a:ea typeface="맑은 고딕"/>
                          <a:cs typeface="Times New Roman"/>
                        </a:rPr>
                        <a:t>Male</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spcAft>
                          <a:spcPts val="0"/>
                        </a:spcAft>
                      </a:pPr>
                      <a:r>
                        <a:rPr lang="en-US" sz="1800" kern="100">
                          <a:solidFill>
                            <a:srgbClr val="000000"/>
                          </a:solidFill>
                          <a:latin typeface="Times New Roman"/>
                          <a:ea typeface="맑은 고딕"/>
                          <a:cs typeface="Times New Roman"/>
                        </a:rPr>
                        <a:t>(3)</a:t>
                      </a:r>
                      <a:endParaRPr lang="ko-KR" sz="1800" kern="100">
                        <a:latin typeface="맑은 고딕"/>
                        <a:ea typeface="맑은 고딕"/>
                        <a:cs typeface="Times New Roman"/>
                      </a:endParaRPr>
                    </a:p>
                    <a:p>
                      <a:pPr algn="ctr" latinLnBrk="1">
                        <a:spcAft>
                          <a:spcPts val="0"/>
                        </a:spcAft>
                      </a:pPr>
                      <a:r>
                        <a:rPr lang="en-US" sz="1800" kern="100">
                          <a:solidFill>
                            <a:srgbClr val="000000"/>
                          </a:solidFill>
                          <a:latin typeface="Times New Roman"/>
                          <a:ea typeface="맑은 고딕"/>
                          <a:cs typeface="Times New Roman"/>
                        </a:rPr>
                        <a:t>Female</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283232">
                <a:tc vMerge="1">
                  <a:txBody>
                    <a:bodyPr/>
                    <a:lstStyle/>
                    <a:p>
                      <a:pPr latinLnBrk="1"/>
                      <a:endParaRPr lang="ko-KR" altLang="en-US"/>
                    </a:p>
                  </a:txBody>
                  <a:tcPr/>
                </a:tc>
                <a:tc>
                  <a:txBody>
                    <a:bodyPr/>
                    <a:lstStyle/>
                    <a:p>
                      <a:pPr algn="just" latinLnBrk="1">
                        <a:spcAft>
                          <a:spcPts val="0"/>
                        </a:spcAft>
                      </a:pPr>
                      <a:r>
                        <a:rPr lang="en-US" sz="1800" kern="100" dirty="0">
                          <a:solidFill>
                            <a:srgbClr val="000000"/>
                          </a:solidFill>
                          <a:latin typeface="Times New Roman"/>
                          <a:ea typeface="맑은 고딕"/>
                          <a:cs typeface="Times New Roman"/>
                        </a:rPr>
                        <a:t>1989-2001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2002-2012</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1989-2001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2002-2012</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1989-2001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2002-2012</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All</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-0.0044</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(0.0026)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0.0116***</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(0.0029)</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-0.0044</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(0.0031)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0.0097*</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(0.0046)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-0.0040</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(0.0028)</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0.0128***</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(0.0041)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4 year olds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0.0214</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(0.0181)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0.0066</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(0.0685)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0.0319</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(0.0202)</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-0.0865</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(0.0910)</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0.0133</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(0.0229)</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0.0888*</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(0.0480)</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5-19 year olds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-0.0112</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(0.0143)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0.0268</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(0.0446)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-0.0293*</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(0.0149)</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0.0321</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(0.0575)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0.0291</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(0.0281)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0.0212</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(0.0662)</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20-44 year olds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-0.0025</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(0.0053)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0.0095</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(0.0143)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-0.0025</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(0.0059)</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0.0310*</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(0.0158)</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-0.0012</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(0.0075)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-0.0301</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(0.0333)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45-64 year olds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-0.0046</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(0.0031)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0.0148</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(0.0089)</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-0.0065</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(0.0040)</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0.0094</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(0.0098)</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0.0017</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(0.0036)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0.0277*</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(0.0144)</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63">
                <a:tc>
                  <a:txBody>
                    <a:bodyPr/>
                    <a:lstStyle/>
                    <a:p>
                      <a:pPr algn="just" latinLnBrk="1">
                        <a:spcAft>
                          <a:spcPts val="0"/>
                        </a:spcAft>
                      </a:pPr>
                      <a:r>
                        <a:rPr lang="en-US" sz="1800" kern="100">
                          <a:solidFill>
                            <a:srgbClr val="000000"/>
                          </a:solidFill>
                          <a:latin typeface="Times New Roman"/>
                          <a:ea typeface="맑은 고딕"/>
                          <a:cs typeface="Times New Roman"/>
                        </a:rPr>
                        <a:t>65 year olds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-0.0011</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(0.0034)</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0.0095***</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(0.0035)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0.0011</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(0.0038)</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a:solidFill>
                            <a:srgbClr val="000000"/>
                          </a:solidFill>
                          <a:latin typeface="Times New Roman"/>
                          <a:ea typeface="맑은 고딕"/>
                          <a:cs typeface="Times New Roman"/>
                        </a:rPr>
                        <a:t>0.0083</a:t>
                      </a:r>
                      <a:endParaRPr lang="ko-KR" sz="1800" kern="100">
                        <a:latin typeface="맑은 고딕"/>
                        <a:ea typeface="맑은 고딕"/>
                        <a:cs typeface="Times New Roman"/>
                      </a:endParaRPr>
                    </a:p>
                    <a:p>
                      <a:pPr algn="just" latinLnBrk="1">
                        <a:spcAft>
                          <a:spcPts val="0"/>
                        </a:spcAft>
                      </a:pPr>
                      <a:r>
                        <a:rPr lang="en-US" sz="1800" kern="100">
                          <a:solidFill>
                            <a:srgbClr val="000000"/>
                          </a:solidFill>
                          <a:latin typeface="Times New Roman"/>
                          <a:ea typeface="맑은 고딕"/>
                          <a:cs typeface="Times New Roman"/>
                        </a:rPr>
                        <a:t>(0.0073)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000000"/>
                          </a:solidFill>
                          <a:latin typeface="Times New Roman"/>
                          <a:ea typeface="맑은 고딕"/>
                          <a:cs typeface="Times New Roman"/>
                        </a:rPr>
                        <a:t>-0.0042</a:t>
                      </a:r>
                      <a:endParaRPr lang="ko-KR" sz="1800" kern="100" dirty="0">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(0.0042)</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1800" kern="100" dirty="0">
                          <a:solidFill>
                            <a:srgbClr val="C00000"/>
                          </a:solidFill>
                          <a:latin typeface="Times New Roman"/>
                          <a:ea typeface="맑은 고딕"/>
                          <a:cs typeface="Times New Roman"/>
                        </a:rPr>
                        <a:t>0.0097*</a:t>
                      </a:r>
                      <a:endParaRPr lang="ko-KR" sz="1800" kern="100" dirty="0">
                        <a:solidFill>
                          <a:srgbClr val="C00000"/>
                        </a:solidFill>
                        <a:latin typeface="맑은 고딕"/>
                        <a:ea typeface="맑은 고딕"/>
                        <a:cs typeface="Times New Roman"/>
                      </a:endParaRPr>
                    </a:p>
                    <a:p>
                      <a:pPr algn="just" latinLnBrk="1">
                        <a:spcAft>
                          <a:spcPts val="0"/>
                        </a:spcAft>
                      </a:pPr>
                      <a:r>
                        <a:rPr lang="en-US" sz="1800" kern="100" dirty="0">
                          <a:solidFill>
                            <a:srgbClr val="000000"/>
                          </a:solidFill>
                          <a:latin typeface="Times New Roman"/>
                          <a:ea typeface="맑은 고딕"/>
                          <a:cs typeface="Times New Roman"/>
                        </a:rPr>
                        <a:t>(0.0055)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765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76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467544" y="260648"/>
            <a:ext cx="8208912" cy="792088"/>
          </a:xfrm>
        </p:spPr>
        <p:txBody>
          <a:bodyPr>
            <a:normAutofit fontScale="90000"/>
          </a:bodyPr>
          <a:lstStyle/>
          <a:p>
            <a:pPr latinLnBrk="0"/>
            <a:r>
              <a:rPr lang="en-US" altLang="ko-KR" sz="2800" dirty="0" smtClean="0"/>
              <a:t/>
            </a:r>
            <a:br>
              <a:rPr lang="en-US" altLang="ko-KR" sz="2800" dirty="0" smtClean="0"/>
            </a:br>
            <a:r>
              <a:rPr lang="en-US" altLang="ko-KR" sz="2000" dirty="0"/>
              <a:t> </a:t>
            </a:r>
            <a:r>
              <a:rPr lang="en-US" altLang="ko-KR" sz="2000" dirty="0" smtClean="0"/>
              <a:t/>
            </a:r>
            <a:br>
              <a:rPr lang="en-US" altLang="ko-KR" sz="2000" dirty="0" smtClean="0"/>
            </a:br>
            <a:r>
              <a:rPr lang="en-US" altLang="ko-KR" sz="2000" dirty="0" smtClean="0"/>
              <a:t/>
            </a:r>
            <a:br>
              <a:rPr lang="en-US" altLang="ko-KR" sz="2000" dirty="0" smtClean="0"/>
            </a:br>
            <a:r>
              <a:rPr lang="en-US" altLang="ko-KR" sz="2200" b="1" dirty="0" smtClean="0">
                <a:latin typeface="Arial" pitchFamily="34" charset="0"/>
                <a:cs typeface="Arial" pitchFamily="34" charset="0"/>
              </a:rPr>
              <a:t>Table </a:t>
            </a:r>
            <a:r>
              <a:rPr lang="en-US" altLang="ko-KR" sz="2200" b="1" dirty="0">
                <a:latin typeface="Arial" pitchFamily="34" charset="0"/>
                <a:cs typeface="Arial" pitchFamily="34" charset="0"/>
              </a:rPr>
              <a:t>3</a:t>
            </a:r>
            <a:r>
              <a:rPr lang="ko-KR" altLang="ko-KR" sz="2200" b="1" dirty="0">
                <a:latin typeface="Arial" pitchFamily="34" charset="0"/>
                <a:cs typeface="Arial" pitchFamily="34" charset="0"/>
              </a:rPr>
              <a:t/>
            </a:r>
            <a:br>
              <a:rPr lang="ko-KR" altLang="ko-KR" sz="2200" b="1" dirty="0">
                <a:latin typeface="Arial" pitchFamily="34" charset="0"/>
                <a:cs typeface="Arial" pitchFamily="34" charset="0"/>
              </a:rPr>
            </a:br>
            <a:r>
              <a:rPr lang="en-US" altLang="ko-KR" sz="2200" b="1" dirty="0">
                <a:latin typeface="Arial" pitchFamily="34" charset="0"/>
                <a:cs typeface="Arial" pitchFamily="34" charset="0"/>
              </a:rPr>
              <a:t>Effects of Unemployment on Mortality by Educational Attainment</a:t>
            </a:r>
            <a:r>
              <a:rPr lang="ko-KR" altLang="ko-KR" sz="2200" b="1" dirty="0"/>
              <a:t/>
            </a:r>
            <a:br>
              <a:rPr lang="ko-KR" altLang="ko-KR" sz="2200" b="1" dirty="0"/>
            </a:br>
            <a:r>
              <a:rPr lang="ko-KR" altLang="ko-KR" sz="2200" dirty="0"/>
              <a:t/>
            </a:r>
            <a:br>
              <a:rPr lang="ko-KR" altLang="ko-KR" sz="2200" dirty="0"/>
            </a:br>
            <a:r>
              <a:rPr lang="en-US" altLang="ko-KR" sz="2800" dirty="0" smtClean="0"/>
              <a:t/>
            </a:r>
            <a:br>
              <a:rPr lang="en-US" altLang="ko-KR" sz="2800" dirty="0" smtClean="0"/>
            </a:br>
            <a:endParaRPr lang="ko-KR" altLang="en-US" sz="2700" dirty="0">
              <a:latin typeface="Arial" pitchFamily="34" charset="0"/>
              <a:cs typeface="Arial" pitchFamily="34" charset="0"/>
            </a:endParaRPr>
          </a:p>
        </p:txBody>
      </p:sp>
      <p:sp>
        <p:nvSpPr>
          <p:cNvPr id="8" name="부제목 7"/>
          <p:cNvSpPr>
            <a:spLocks noGrp="1"/>
          </p:cNvSpPr>
          <p:nvPr>
            <p:ph type="subTitle" idx="1"/>
          </p:nvPr>
        </p:nvSpPr>
        <p:spPr>
          <a:xfrm>
            <a:off x="395536" y="4509120"/>
            <a:ext cx="8352928" cy="1368152"/>
          </a:xfrm>
        </p:spPr>
        <p:txBody>
          <a:bodyPr>
            <a:normAutofit fontScale="92500" lnSpcReduction="20000"/>
          </a:bodyPr>
          <a:lstStyle/>
          <a:p>
            <a:pPr algn="l"/>
            <a:r>
              <a:rPr lang="en-US" altLang="ko-KR" sz="1800" dirty="0">
                <a:solidFill>
                  <a:schemeClr val="tx1"/>
                </a:solidFill>
              </a:rPr>
              <a:t>Note: Observations are weighted by the square root of the population of each group for the region and year. See Table 1.</a:t>
            </a:r>
            <a:endParaRPr lang="ko-KR" altLang="ko-KR" sz="1800" dirty="0">
              <a:solidFill>
                <a:schemeClr val="tx1"/>
              </a:solidFill>
            </a:endParaRPr>
          </a:p>
          <a:p>
            <a:pPr algn="l"/>
            <a:r>
              <a:rPr lang="en-US" altLang="ko-KR" sz="1800" dirty="0">
                <a:solidFill>
                  <a:schemeClr val="tx1"/>
                </a:solidFill>
              </a:rPr>
              <a:t>*** Statistical significance for 0.10 level.</a:t>
            </a:r>
            <a:endParaRPr lang="ko-KR" altLang="ko-KR" sz="1800" dirty="0">
              <a:solidFill>
                <a:schemeClr val="tx1"/>
              </a:solidFill>
            </a:endParaRPr>
          </a:p>
          <a:p>
            <a:pPr algn="l"/>
            <a:r>
              <a:rPr lang="en-US" altLang="ko-KR" sz="1800" dirty="0">
                <a:solidFill>
                  <a:schemeClr val="tx1"/>
                </a:solidFill>
              </a:rPr>
              <a:t>*** Statistical significance for 0.05 level.</a:t>
            </a:r>
            <a:endParaRPr lang="ko-KR" altLang="ko-KR" sz="1800" dirty="0">
              <a:solidFill>
                <a:schemeClr val="tx1"/>
              </a:solidFill>
            </a:endParaRPr>
          </a:p>
          <a:p>
            <a:pPr algn="l"/>
            <a:r>
              <a:rPr lang="en-US" altLang="ko-KR" sz="1800" dirty="0">
                <a:solidFill>
                  <a:schemeClr val="tx1"/>
                </a:solidFill>
              </a:rPr>
              <a:t>*** Statistical significance for 0.01 level.</a:t>
            </a:r>
            <a:endParaRPr lang="ko-KR" altLang="ko-KR" sz="1800" dirty="0">
              <a:solidFill>
                <a:schemeClr val="tx1"/>
              </a:solidFill>
            </a:endParaRPr>
          </a:p>
          <a:p>
            <a:pPr algn="l"/>
            <a:endParaRPr lang="ko-KR" altLang="en-US" sz="1800" dirty="0"/>
          </a:p>
        </p:txBody>
      </p:sp>
      <p:pic>
        <p:nvPicPr>
          <p:cNvPr id="2765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graphicFrame>
        <p:nvGraphicFramePr>
          <p:cNvPr id="9" name="표 8"/>
          <p:cNvGraphicFramePr>
            <a:graphicFrameLocks noGrp="1"/>
          </p:cNvGraphicFramePr>
          <p:nvPr/>
        </p:nvGraphicFramePr>
        <p:xfrm>
          <a:off x="251520" y="1340768"/>
          <a:ext cx="8640963" cy="3017520"/>
        </p:xfrm>
        <a:graphic>
          <a:graphicData uri="http://schemas.openxmlformats.org/drawingml/2006/table">
            <a:tbl>
              <a:tblPr/>
              <a:tblGrid>
                <a:gridCol w="1282319"/>
                <a:gridCol w="1282319"/>
                <a:gridCol w="1282319"/>
                <a:gridCol w="1282319"/>
                <a:gridCol w="1282319"/>
                <a:gridCol w="1282319"/>
                <a:gridCol w="947049"/>
              </a:tblGrid>
              <a:tr h="765903">
                <a:tc rowSpan="2">
                  <a:txBody>
                    <a:bodyPr/>
                    <a:lstStyle/>
                    <a:p>
                      <a:pPr algn="l" latinLnBrk="1">
                        <a:spcAft>
                          <a:spcPts val="0"/>
                        </a:spcAft>
                      </a:pPr>
                      <a:endParaRPr lang="en-US"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32000" indent="-2032000" algn="ctr" latinLnBrk="1">
                        <a:spcAft>
                          <a:spcPts val="0"/>
                        </a:spcAft>
                      </a:pPr>
                      <a:r>
                        <a:rPr lang="en-US" sz="1800" kern="100" dirty="0">
                          <a:latin typeface="Times New Roman" pitchFamily="18" charset="0"/>
                          <a:ea typeface="맑은 고딕"/>
                          <a:cs typeface="Times New Roman" pitchFamily="18" charset="0"/>
                        </a:rPr>
                        <a:t>(1)</a:t>
                      </a:r>
                      <a:endParaRPr lang="ko-KR" sz="1800" kern="100" dirty="0">
                        <a:latin typeface="Times New Roman" pitchFamily="18" charset="0"/>
                        <a:ea typeface="맑은 고딕"/>
                        <a:cs typeface="Times New Roman" pitchFamily="18" charset="0"/>
                      </a:endParaRPr>
                    </a:p>
                    <a:p>
                      <a:pPr marL="2032000" indent="-2032000" algn="ctr" latinLnBrk="1">
                        <a:spcAft>
                          <a:spcPts val="0"/>
                        </a:spcAft>
                      </a:pPr>
                      <a:r>
                        <a:rPr lang="en-US" sz="1800" kern="100" dirty="0">
                          <a:latin typeface="Times New Roman" pitchFamily="18" charset="0"/>
                          <a:ea typeface="맑은 고딕"/>
                          <a:cs typeface="Times New Roman" pitchFamily="18" charset="0"/>
                        </a:rPr>
                        <a:t>All, 45 year olds</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spcAft>
                          <a:spcPts val="0"/>
                        </a:spcAft>
                      </a:pPr>
                      <a:r>
                        <a:rPr lang="en-US" sz="1800" kern="100" dirty="0">
                          <a:latin typeface="Times New Roman" pitchFamily="18" charset="0"/>
                          <a:ea typeface="맑은 고딕"/>
                          <a:cs typeface="Times New Roman" pitchFamily="18" charset="0"/>
                        </a:rPr>
                        <a:t>(2)</a:t>
                      </a:r>
                      <a:endParaRPr lang="ko-KR" sz="1800" kern="100" dirty="0">
                        <a:latin typeface="Times New Roman" pitchFamily="18" charset="0"/>
                        <a:ea typeface="맑은 고딕"/>
                        <a:cs typeface="Times New Roman" pitchFamily="18" charset="0"/>
                      </a:endParaRPr>
                    </a:p>
                    <a:p>
                      <a:pPr algn="ctr" latinLnBrk="1">
                        <a:spcAft>
                          <a:spcPts val="0"/>
                        </a:spcAft>
                      </a:pPr>
                      <a:r>
                        <a:rPr lang="en-US" sz="1800" kern="100" dirty="0">
                          <a:latin typeface="Times New Roman" pitchFamily="18" charset="0"/>
                          <a:ea typeface="맑은 고딕"/>
                          <a:cs typeface="Times New Roman" pitchFamily="18" charset="0"/>
                        </a:rPr>
                        <a:t>High school graduates or </a:t>
                      </a:r>
                      <a:endParaRPr lang="en-US" sz="1800" kern="100" dirty="0" smtClean="0">
                        <a:latin typeface="Times New Roman" pitchFamily="18" charset="0"/>
                        <a:ea typeface="맑은 고딕"/>
                        <a:cs typeface="Times New Roman" pitchFamily="18" charset="0"/>
                      </a:endParaRPr>
                    </a:p>
                    <a:p>
                      <a:pPr algn="ctr" latinLnBrk="1">
                        <a:spcAft>
                          <a:spcPts val="0"/>
                        </a:spcAft>
                      </a:pPr>
                      <a:r>
                        <a:rPr lang="en-US" sz="1800" kern="100" dirty="0" smtClean="0">
                          <a:latin typeface="Times New Roman" pitchFamily="18" charset="0"/>
                          <a:ea typeface="맑은 고딕"/>
                          <a:cs typeface="Times New Roman" pitchFamily="18" charset="0"/>
                        </a:rPr>
                        <a:t>less</a:t>
                      </a:r>
                      <a:r>
                        <a:rPr lang="en-US" sz="1800" kern="100" dirty="0">
                          <a:latin typeface="Times New Roman" pitchFamily="18" charset="0"/>
                          <a:ea typeface="맑은 고딕"/>
                          <a:cs typeface="Times New Roman" pitchFamily="18" charset="0"/>
                        </a:rPr>
                        <a:t>, 45 year olds</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spcAft>
                          <a:spcPts val="0"/>
                        </a:spcAft>
                      </a:pPr>
                      <a:r>
                        <a:rPr lang="en-US" sz="1800" kern="100" dirty="0">
                          <a:latin typeface="Times New Roman" pitchFamily="18" charset="0"/>
                          <a:ea typeface="맑은 고딕"/>
                          <a:cs typeface="Times New Roman" pitchFamily="18" charset="0"/>
                        </a:rPr>
                        <a:t>(3)</a:t>
                      </a:r>
                      <a:endParaRPr lang="ko-KR" sz="1800" kern="100" dirty="0">
                        <a:latin typeface="Times New Roman" pitchFamily="18" charset="0"/>
                        <a:ea typeface="맑은 고딕"/>
                        <a:cs typeface="Times New Roman" pitchFamily="18" charset="0"/>
                      </a:endParaRPr>
                    </a:p>
                    <a:p>
                      <a:pPr algn="ctr" latinLnBrk="1">
                        <a:spcAft>
                          <a:spcPts val="0"/>
                        </a:spcAft>
                      </a:pPr>
                      <a:r>
                        <a:rPr lang="en-US" sz="1800" kern="100" dirty="0">
                          <a:latin typeface="Times New Roman" pitchFamily="18" charset="0"/>
                          <a:ea typeface="맑은 고딕"/>
                          <a:cs typeface="Times New Roman" pitchFamily="18" charset="0"/>
                        </a:rPr>
                        <a:t>College graduates or more, 45 year olds</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510602">
                <a:tc vMerge="1">
                  <a:txBody>
                    <a:bodyPr/>
                    <a:lstStyle/>
                    <a:p>
                      <a:pPr latinLnBrk="1"/>
                      <a:endParaRPr lang="ko-KR" altLang="en-US"/>
                    </a:p>
                  </a:txBody>
                  <a:tcPr/>
                </a:tc>
                <a:tc>
                  <a:txBody>
                    <a:bodyPr/>
                    <a:lstStyle/>
                    <a:p>
                      <a:pPr marL="2032000" indent="-2032000" algn="l" latinLnBrk="1">
                        <a:spcAft>
                          <a:spcPts val="0"/>
                        </a:spcAft>
                      </a:pPr>
                      <a:r>
                        <a:rPr lang="en-US" sz="1800" kern="100" dirty="0">
                          <a:latin typeface="Times New Roman" pitchFamily="18" charset="0"/>
                          <a:ea typeface="맑은 고딕"/>
                          <a:cs typeface="Times New Roman" pitchFamily="18" charset="0"/>
                        </a:rPr>
                        <a:t>1991-2001</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0" indent="-2032000" algn="l" latinLnBrk="1">
                        <a:spcAft>
                          <a:spcPts val="0"/>
                        </a:spcAft>
                      </a:pPr>
                      <a:r>
                        <a:rPr lang="en-US" sz="1800" kern="100" dirty="0">
                          <a:latin typeface="Times New Roman" pitchFamily="18" charset="0"/>
                          <a:ea typeface="맑은 고딕"/>
                          <a:cs typeface="Times New Roman" pitchFamily="18" charset="0"/>
                        </a:rPr>
                        <a:t>2002-2011</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dirty="0">
                          <a:latin typeface="Times New Roman" pitchFamily="18" charset="0"/>
                          <a:ea typeface="맑은 고딕"/>
                          <a:cs typeface="Times New Roman" pitchFamily="18" charset="0"/>
                        </a:rPr>
                        <a:t>1991-2001</a:t>
                      </a:r>
                      <a:endParaRPr lang="ko-KR" sz="1800" kern="100" dirty="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pitchFamily="18" charset="0"/>
                          <a:ea typeface="맑은 고딕"/>
                          <a:cs typeface="Times New Roman" pitchFamily="18" charset="0"/>
                        </a:rPr>
                        <a:t>2002-2011</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pitchFamily="18" charset="0"/>
                          <a:ea typeface="맑은 고딕"/>
                          <a:cs typeface="Times New Roman" pitchFamily="18" charset="0"/>
                        </a:rPr>
                        <a:t>1991-2001</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pitchFamily="18" charset="0"/>
                          <a:ea typeface="맑은 고딕"/>
                          <a:cs typeface="Times New Roman" pitchFamily="18" charset="0"/>
                        </a:rPr>
                        <a:t>2002-2011</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602">
                <a:tc>
                  <a:txBody>
                    <a:bodyPr/>
                    <a:lstStyle/>
                    <a:p>
                      <a:pPr algn="l" latinLnBrk="1">
                        <a:spcAft>
                          <a:spcPts val="0"/>
                        </a:spcAft>
                      </a:pPr>
                      <a:r>
                        <a:rPr lang="en-US" sz="1800" kern="100">
                          <a:latin typeface="Times New Roman" pitchFamily="18" charset="0"/>
                          <a:ea typeface="맑은 고딕"/>
                          <a:cs typeface="Times New Roman" pitchFamily="18" charset="0"/>
                        </a:rPr>
                        <a:t>All</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dirty="0">
                          <a:solidFill>
                            <a:srgbClr val="000000"/>
                          </a:solidFill>
                          <a:latin typeface="Times New Roman"/>
                          <a:ea typeface="맑은 고딕"/>
                          <a:cs typeface="Times New Roman"/>
                        </a:rPr>
                        <a:t>-0.0018</a:t>
                      </a:r>
                      <a:endParaRPr lang="ko-KR" sz="1800" kern="100" dirty="0">
                        <a:latin typeface="맑은 고딕"/>
                        <a:ea typeface="맑은 고딕"/>
                        <a:cs typeface="Times New Roman"/>
                      </a:endParaRPr>
                    </a:p>
                    <a:p>
                      <a:pPr algn="l" latinLnBrk="1">
                        <a:spcAft>
                          <a:spcPts val="0"/>
                        </a:spcAft>
                      </a:pPr>
                      <a:r>
                        <a:rPr lang="en-US" sz="1800" kern="100" dirty="0">
                          <a:solidFill>
                            <a:srgbClr val="000000"/>
                          </a:solidFill>
                          <a:latin typeface="Times New Roman"/>
                          <a:ea typeface="맑은 고딕"/>
                          <a:cs typeface="Times New Roman"/>
                        </a:rPr>
                        <a:t>(0.0023)</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0.0105***</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(0.0027)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-0.0056</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(0.0068)</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0.0117***</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(0.0034)</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0.0027</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(0.0087)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0.0133</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(0.0189)</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602">
                <a:tc>
                  <a:txBody>
                    <a:bodyPr/>
                    <a:lstStyle/>
                    <a:p>
                      <a:pPr algn="l" latinLnBrk="1">
                        <a:spcAft>
                          <a:spcPts val="0"/>
                        </a:spcAft>
                      </a:pPr>
                      <a:r>
                        <a:rPr lang="en-US" sz="1800" kern="100">
                          <a:latin typeface="Times New Roman" pitchFamily="18" charset="0"/>
                          <a:ea typeface="맑은 고딕"/>
                          <a:cs typeface="Times New Roman" pitchFamily="18" charset="0"/>
                        </a:rPr>
                        <a:t>Male</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solidFill>
                            <a:srgbClr val="000000"/>
                          </a:solidFill>
                          <a:latin typeface="Times New Roman"/>
                          <a:ea typeface="맑은 고딕"/>
                          <a:cs typeface="Times New Roman"/>
                        </a:rPr>
                        <a:t>-0.0021</a:t>
                      </a:r>
                      <a:endParaRPr lang="ko-KR" sz="1800" kern="100">
                        <a:latin typeface="맑은 고딕"/>
                        <a:ea typeface="맑은 고딕"/>
                        <a:cs typeface="Times New Roman"/>
                      </a:endParaRPr>
                    </a:p>
                    <a:p>
                      <a:pPr algn="l" latinLnBrk="1">
                        <a:spcAft>
                          <a:spcPts val="0"/>
                        </a:spcAft>
                      </a:pPr>
                      <a:r>
                        <a:rPr lang="en-US" sz="1800" kern="100">
                          <a:solidFill>
                            <a:srgbClr val="000000"/>
                          </a:solidFill>
                          <a:latin typeface="Times New Roman"/>
                          <a:ea typeface="맑은 고딕"/>
                          <a:cs typeface="Times New Roman"/>
                        </a:rPr>
                        <a:t>(0.0023)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0.0075</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(0.0044)</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-0.0093</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(0.0075)</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0.0096*</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(0.0047)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-0.0013</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(0.0098)</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0.0113</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(0.0187)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602">
                <a:tc>
                  <a:txBody>
                    <a:bodyPr/>
                    <a:lstStyle/>
                    <a:p>
                      <a:pPr algn="l" latinLnBrk="1">
                        <a:spcAft>
                          <a:spcPts val="0"/>
                        </a:spcAft>
                      </a:pPr>
                      <a:r>
                        <a:rPr lang="en-US" sz="1800" kern="100">
                          <a:latin typeface="Times New Roman" pitchFamily="18" charset="0"/>
                          <a:ea typeface="맑은 고딕"/>
                          <a:cs typeface="Times New Roman" pitchFamily="18" charset="0"/>
                        </a:rPr>
                        <a:t>Female</a:t>
                      </a:r>
                      <a:endParaRPr lang="ko-KR" sz="1800" kern="100">
                        <a:latin typeface="Times New Roman" pitchFamily="18" charset="0"/>
                        <a:ea typeface="맑은 고딕"/>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solidFill>
                            <a:srgbClr val="000000"/>
                          </a:solidFill>
                          <a:latin typeface="Times New Roman"/>
                          <a:ea typeface="맑은 고딕"/>
                          <a:cs typeface="Times New Roman"/>
                        </a:rPr>
                        <a:t>-0.0014</a:t>
                      </a:r>
                      <a:endParaRPr lang="ko-KR" sz="1800" kern="100">
                        <a:latin typeface="맑은 고딕"/>
                        <a:ea typeface="맑은 고딕"/>
                        <a:cs typeface="Times New Roman"/>
                      </a:endParaRPr>
                    </a:p>
                    <a:p>
                      <a:pPr algn="l" latinLnBrk="1">
                        <a:spcAft>
                          <a:spcPts val="0"/>
                        </a:spcAft>
                      </a:pPr>
                      <a:r>
                        <a:rPr lang="en-US" sz="1800" kern="100">
                          <a:solidFill>
                            <a:srgbClr val="000000"/>
                          </a:solidFill>
                          <a:latin typeface="Times New Roman"/>
                          <a:ea typeface="맑은 고딕"/>
                          <a:cs typeface="Times New Roman"/>
                        </a:rPr>
                        <a:t>(0.0035)</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0.0130**</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(0.0049)</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-0.0065</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(0.0061)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0.0132**</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(0.0053)</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a:latin typeface="Times New Roman"/>
                          <a:ea typeface="맑은 고딕"/>
                          <a:cs typeface="Times New Roman"/>
                        </a:rPr>
                        <a:t>0.0720*</a:t>
                      </a:r>
                      <a:endParaRPr lang="ko-KR" sz="1800" kern="100">
                        <a:latin typeface="맑은 고딕"/>
                        <a:ea typeface="맑은 고딕"/>
                        <a:cs typeface="Times New Roman"/>
                      </a:endParaRPr>
                    </a:p>
                    <a:p>
                      <a:pPr algn="l" latinLnBrk="1">
                        <a:spcAft>
                          <a:spcPts val="0"/>
                        </a:spcAft>
                      </a:pPr>
                      <a:r>
                        <a:rPr lang="en-US" sz="1800" kern="100">
                          <a:latin typeface="Times New Roman"/>
                          <a:ea typeface="맑은 고딕"/>
                          <a:cs typeface="Times New Roman"/>
                        </a:rPr>
                        <a:t>(0.0374)</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800" kern="100" dirty="0">
                          <a:latin typeface="Times New Roman"/>
                          <a:ea typeface="맑은 고딕"/>
                          <a:cs typeface="Times New Roman"/>
                        </a:rPr>
                        <a:t>0.0250</a:t>
                      </a:r>
                      <a:endParaRPr lang="ko-KR" sz="1800" kern="100" dirty="0">
                        <a:latin typeface="맑은 고딕"/>
                        <a:ea typeface="맑은 고딕"/>
                        <a:cs typeface="Times New Roman"/>
                      </a:endParaRPr>
                    </a:p>
                    <a:p>
                      <a:pPr algn="l" latinLnBrk="1">
                        <a:spcAft>
                          <a:spcPts val="0"/>
                        </a:spcAft>
                      </a:pPr>
                      <a:r>
                        <a:rPr lang="en-US" sz="1800" kern="100" dirty="0">
                          <a:latin typeface="Times New Roman"/>
                          <a:ea typeface="맑은 고딕"/>
                          <a:cs typeface="Times New Roman"/>
                        </a:rPr>
                        <a:t>(0.0664)</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86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86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864096"/>
          </a:xfrm>
        </p:spPr>
        <p:txBody>
          <a:bodyPr>
            <a:normAutofit fontScale="90000"/>
          </a:bodyPr>
          <a:lstStyle/>
          <a:p>
            <a:r>
              <a:rPr lang="en-US" altLang="ko-KR" sz="2200" dirty="0" smtClean="0">
                <a:latin typeface="Arial" pitchFamily="34" charset="0"/>
                <a:cs typeface="Arial" pitchFamily="34" charset="0"/>
              </a:rPr>
              <a:t/>
            </a:r>
            <a:br>
              <a:rPr lang="en-US" altLang="ko-KR" sz="2200" dirty="0" smtClean="0">
                <a:latin typeface="Arial" pitchFamily="34" charset="0"/>
                <a:cs typeface="Arial" pitchFamily="34" charset="0"/>
              </a:rPr>
            </a:br>
            <a:r>
              <a:rPr lang="en-US" altLang="ko-KR" sz="2700" b="1" dirty="0" smtClean="0">
                <a:latin typeface="Arial" pitchFamily="34" charset="0"/>
                <a:cs typeface="Arial" pitchFamily="34" charset="0"/>
              </a:rPr>
              <a:t>Table 4</a:t>
            </a:r>
            <a:r>
              <a:rPr lang="ko-KR" altLang="ko-KR" sz="2700" b="1" dirty="0" smtClean="0">
                <a:latin typeface="Arial" pitchFamily="34" charset="0"/>
                <a:cs typeface="Arial" pitchFamily="34" charset="0"/>
              </a:rPr>
              <a:t/>
            </a:r>
            <a:br>
              <a:rPr lang="ko-KR" altLang="ko-KR" sz="2700" b="1" dirty="0" smtClean="0">
                <a:latin typeface="Arial" pitchFamily="34" charset="0"/>
                <a:cs typeface="Arial" pitchFamily="34" charset="0"/>
              </a:rPr>
            </a:br>
            <a:r>
              <a:rPr lang="en-US" altLang="ko-KR" sz="2700" b="1" dirty="0" smtClean="0">
                <a:latin typeface="Arial" pitchFamily="34" charset="0"/>
                <a:cs typeface="Arial" pitchFamily="34" charset="0"/>
              </a:rPr>
              <a:t>Effects of unemployment on cause-specific mortality in 1989-2001 and 2002-2012</a:t>
            </a:r>
            <a:r>
              <a:rPr lang="ko-KR" altLang="ko-KR" sz="2400" dirty="0" smtClean="0"/>
              <a:t/>
            </a:r>
            <a:br>
              <a:rPr lang="ko-KR" altLang="ko-KR" sz="2400" dirty="0" smtClean="0"/>
            </a:br>
            <a:endParaRPr lang="ko-KR" altLang="en-US" sz="2400" dirty="0"/>
          </a:p>
        </p:txBody>
      </p:sp>
      <p:graphicFrame>
        <p:nvGraphicFramePr>
          <p:cNvPr id="3" name="표 2"/>
          <p:cNvGraphicFramePr>
            <a:graphicFrameLocks noGrp="1"/>
          </p:cNvGraphicFramePr>
          <p:nvPr/>
        </p:nvGraphicFramePr>
        <p:xfrm>
          <a:off x="827584" y="1340768"/>
          <a:ext cx="7704855" cy="5328592"/>
        </p:xfrm>
        <a:graphic>
          <a:graphicData uri="http://schemas.openxmlformats.org/drawingml/2006/table">
            <a:tbl>
              <a:tblPr/>
              <a:tblGrid>
                <a:gridCol w="4857427"/>
                <a:gridCol w="1423714"/>
                <a:gridCol w="1423714"/>
              </a:tblGrid>
              <a:tr h="313448">
                <a:tc>
                  <a:txBody>
                    <a:bodyPr/>
                    <a:lstStyle/>
                    <a:p>
                      <a:pPr algn="ctr" latinLnBrk="1">
                        <a:spcAft>
                          <a:spcPts val="0"/>
                        </a:spcAft>
                      </a:pPr>
                      <a:r>
                        <a:rPr lang="en-US" sz="2000" kern="100" dirty="0">
                          <a:solidFill>
                            <a:srgbClr val="000000"/>
                          </a:solidFill>
                          <a:latin typeface="Times New Roman"/>
                          <a:ea typeface="맑은 고딕"/>
                          <a:cs typeface="Times New Roman"/>
                        </a:rPr>
                        <a:t>Disease Category</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1989-2001</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2002-2012</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Certain infectious and parasitic diseases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0.0145</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(0.0169)</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-0.0751*</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(0.0370)</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Cancers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C00000"/>
                          </a:solidFill>
                          <a:latin typeface="Times New Roman"/>
                          <a:ea typeface="맑은 고딕"/>
                          <a:cs typeface="Times New Roman"/>
                        </a:rPr>
                        <a:t>-0.0108**</a:t>
                      </a:r>
                      <a:endParaRPr lang="ko-KR" sz="2000" kern="100" dirty="0">
                        <a:solidFill>
                          <a:srgbClr val="C00000"/>
                        </a:solidFill>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(0.0044)</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C00000"/>
                          </a:solidFill>
                          <a:latin typeface="Times New Roman"/>
                          <a:ea typeface="맑은 고딕"/>
                          <a:cs typeface="Times New Roman"/>
                        </a:rPr>
                        <a:t>0.0211***</a:t>
                      </a:r>
                      <a:endParaRPr lang="ko-KR" sz="2000" kern="100" dirty="0">
                        <a:solidFill>
                          <a:srgbClr val="C00000"/>
                        </a:solidFill>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(0.0066)</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Endocrine, nutritional and metabolic diseases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-0.0016</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(0.0128)</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-0.0094</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(0.0357)</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Diseases of the nervous system</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0.0170</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(0.0360)</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-0.0406*</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(0.0219)</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Diseases of the circulatory system</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-0.0010</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(0.0076)</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0.0205</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(0.0160)</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Diseases of the respiratory system</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-0.0158</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(0.0138)</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0.0006</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(0.0518)</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Diseases of the digestive system</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0.0052</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(0.0116)</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C00000"/>
                          </a:solidFill>
                          <a:latin typeface="Times New Roman"/>
                          <a:ea typeface="맑은 고딕"/>
                          <a:cs typeface="Times New Roman"/>
                        </a:rPr>
                        <a:t>0.0485*</a:t>
                      </a:r>
                      <a:endParaRPr lang="ko-KR" sz="2000" kern="100" dirty="0">
                        <a:solidFill>
                          <a:srgbClr val="C00000"/>
                        </a:solidFill>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(0.0253)</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893">
                <a:tc>
                  <a:txBody>
                    <a:bodyPr/>
                    <a:lstStyle/>
                    <a:p>
                      <a:pPr algn="just" latinLnBrk="1">
                        <a:spcAft>
                          <a:spcPts val="0"/>
                        </a:spcAft>
                      </a:pPr>
                      <a:r>
                        <a:rPr lang="en-US" sz="2000" kern="100" dirty="0">
                          <a:solidFill>
                            <a:srgbClr val="000000"/>
                          </a:solidFill>
                          <a:latin typeface="Times New Roman"/>
                          <a:ea typeface="맑은 고딕"/>
                          <a:cs typeface="Times New Roman"/>
                        </a:rPr>
                        <a:t>Diseases of the genitourinary system</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-0.0403*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(0.0227)</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0.0329</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(0.0522)</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1080120"/>
          </a:xfrm>
        </p:spPr>
        <p:txBody>
          <a:bodyPr>
            <a:noAutofit/>
          </a:bodyPr>
          <a:lstStyle/>
          <a:p>
            <a:r>
              <a:rPr lang="en-US" altLang="ko-KR" sz="2400" b="1" dirty="0" smtClean="0">
                <a:latin typeface="Arial" pitchFamily="34" charset="0"/>
                <a:cs typeface="Arial" pitchFamily="34" charset="0"/>
              </a:rPr>
              <a:t>Table 4</a:t>
            </a:r>
            <a:r>
              <a:rPr lang="ko-KR" altLang="ko-KR" sz="2400" b="1" dirty="0" smtClean="0">
                <a:latin typeface="Arial" pitchFamily="34" charset="0"/>
                <a:cs typeface="Arial" pitchFamily="34" charset="0"/>
              </a:rPr>
              <a:t/>
            </a:r>
            <a:br>
              <a:rPr lang="ko-KR" altLang="ko-KR" sz="2400" b="1" dirty="0" smtClean="0">
                <a:latin typeface="Arial" pitchFamily="34" charset="0"/>
                <a:cs typeface="Arial" pitchFamily="34" charset="0"/>
              </a:rPr>
            </a:br>
            <a:r>
              <a:rPr lang="en-US" altLang="ko-KR" sz="2400" b="1" dirty="0" smtClean="0">
                <a:latin typeface="Arial" pitchFamily="34" charset="0"/>
                <a:cs typeface="Arial" pitchFamily="34" charset="0"/>
              </a:rPr>
              <a:t>Effects of unemployment on cause-specific mortality in 1989-2001 and 2002-2012 (Continued)</a:t>
            </a:r>
            <a:endParaRPr lang="ko-KR" altLang="en-US" sz="2400" b="1" dirty="0"/>
          </a:p>
        </p:txBody>
      </p:sp>
      <p:graphicFrame>
        <p:nvGraphicFramePr>
          <p:cNvPr id="3" name="표 2"/>
          <p:cNvGraphicFramePr>
            <a:graphicFrameLocks noGrp="1"/>
          </p:cNvGraphicFramePr>
          <p:nvPr/>
        </p:nvGraphicFramePr>
        <p:xfrm>
          <a:off x="395536" y="1484784"/>
          <a:ext cx="8136905" cy="5181600"/>
        </p:xfrm>
        <a:graphic>
          <a:graphicData uri="http://schemas.openxmlformats.org/drawingml/2006/table">
            <a:tbl>
              <a:tblPr/>
              <a:tblGrid>
                <a:gridCol w="5129807"/>
                <a:gridCol w="1503549"/>
                <a:gridCol w="1503549"/>
              </a:tblGrid>
              <a:tr h="283798">
                <a:tc>
                  <a:txBody>
                    <a:bodyPr/>
                    <a:lstStyle/>
                    <a:p>
                      <a:pPr algn="ctr" latinLnBrk="1">
                        <a:spcAft>
                          <a:spcPts val="0"/>
                        </a:spcAft>
                      </a:pPr>
                      <a:r>
                        <a:rPr lang="en-US" sz="2000" kern="100" dirty="0">
                          <a:solidFill>
                            <a:srgbClr val="000000"/>
                          </a:solidFill>
                          <a:latin typeface="Times New Roman"/>
                          <a:ea typeface="맑은 고딕"/>
                          <a:cs typeface="Times New Roman"/>
                        </a:rPr>
                        <a:t>Disease Category</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1989-2001</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2002-2012</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dirty="0">
                          <a:solidFill>
                            <a:srgbClr val="000000"/>
                          </a:solidFill>
                          <a:latin typeface="Times New Roman"/>
                          <a:ea typeface="맑은 고딕"/>
                          <a:cs typeface="Times New Roman"/>
                        </a:rPr>
                        <a:t>Vehicle and traffic injuries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-0.0098</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(0.0121)</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-0.0353</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(0.0276)</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dirty="0">
                          <a:solidFill>
                            <a:srgbClr val="000000"/>
                          </a:solidFill>
                          <a:latin typeface="Times New Roman"/>
                          <a:ea typeface="맑은 고딕"/>
                          <a:cs typeface="Times New Roman"/>
                        </a:rPr>
                        <a:t>Falls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-0.0699***</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(0.0197)</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-0.0455</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(0.0780)</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dirty="0">
                          <a:solidFill>
                            <a:srgbClr val="000000"/>
                          </a:solidFill>
                          <a:latin typeface="Times New Roman"/>
                          <a:ea typeface="맑은 고딕"/>
                          <a:cs typeface="Times New Roman"/>
                        </a:rPr>
                        <a:t>Drowning</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-0.0455</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(0.0331)</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-0.0066</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(0.0708)</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dirty="0">
                          <a:solidFill>
                            <a:srgbClr val="000000"/>
                          </a:solidFill>
                          <a:latin typeface="Times New Roman"/>
                          <a:ea typeface="맑은 고딕"/>
                          <a:cs typeface="Times New Roman"/>
                        </a:rPr>
                        <a:t>Fire, flames or hot objects</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-0.0113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(0.0557)</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-0.0813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(0.1860)</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dirty="0">
                          <a:solidFill>
                            <a:srgbClr val="000000"/>
                          </a:solidFill>
                          <a:latin typeface="Times New Roman"/>
                          <a:ea typeface="맑은 고딕"/>
                          <a:cs typeface="Times New Roman"/>
                        </a:rPr>
                        <a:t>Poisoning</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0.0963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(0.0729)</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-0.0411</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(0.1487)</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a:solidFill>
                            <a:srgbClr val="000000"/>
                          </a:solidFill>
                          <a:latin typeface="Times New Roman"/>
                          <a:ea typeface="맑은 고딕"/>
                          <a:cs typeface="Times New Roman"/>
                        </a:rPr>
                        <a:t>Suicide</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-0.0192</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(0.0242)</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0.0123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(0.0200)</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a:solidFill>
                            <a:srgbClr val="000000"/>
                          </a:solidFill>
                          <a:latin typeface="Times New Roman"/>
                          <a:ea typeface="맑은 고딕"/>
                          <a:cs typeface="Times New Roman"/>
                        </a:rPr>
                        <a:t>Assault</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0.0536</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(0.0346)</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0.1163</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(0.0872)</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592">
                <a:tc>
                  <a:txBody>
                    <a:bodyPr/>
                    <a:lstStyle/>
                    <a:p>
                      <a:pPr algn="just" latinLnBrk="1">
                        <a:spcAft>
                          <a:spcPts val="0"/>
                        </a:spcAft>
                      </a:pPr>
                      <a:r>
                        <a:rPr lang="en-US" sz="2000" kern="100">
                          <a:solidFill>
                            <a:srgbClr val="000000"/>
                          </a:solidFill>
                          <a:latin typeface="Times New Roman"/>
                          <a:ea typeface="맑은 고딕"/>
                          <a:cs typeface="Times New Roman"/>
                        </a:rPr>
                        <a:t>Other external causes</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a:solidFill>
                            <a:srgbClr val="000000"/>
                          </a:solidFill>
                          <a:latin typeface="Times New Roman"/>
                          <a:ea typeface="맑은 고딕"/>
                          <a:cs typeface="Times New Roman"/>
                        </a:rPr>
                        <a:t>0.0072</a:t>
                      </a:r>
                      <a:endParaRPr lang="ko-KR" sz="2000" kern="100">
                        <a:latin typeface="맑은 고딕"/>
                        <a:ea typeface="맑은 고딕"/>
                        <a:cs typeface="Times New Roman"/>
                      </a:endParaRPr>
                    </a:p>
                    <a:p>
                      <a:pPr algn="just" latinLnBrk="1">
                        <a:spcAft>
                          <a:spcPts val="0"/>
                        </a:spcAft>
                      </a:pPr>
                      <a:r>
                        <a:rPr lang="en-US" sz="2000" kern="100">
                          <a:solidFill>
                            <a:srgbClr val="000000"/>
                          </a:solidFill>
                          <a:latin typeface="Times New Roman"/>
                          <a:ea typeface="맑은 고딕"/>
                          <a:cs typeface="Times New Roman"/>
                        </a:rPr>
                        <a:t>(0.0229)</a:t>
                      </a:r>
                      <a:endParaRPr lang="ko-KR" sz="2000" kern="10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spcAft>
                          <a:spcPts val="0"/>
                        </a:spcAft>
                      </a:pPr>
                      <a:r>
                        <a:rPr lang="en-US" sz="2000" kern="100" dirty="0">
                          <a:solidFill>
                            <a:srgbClr val="000000"/>
                          </a:solidFill>
                          <a:latin typeface="Times New Roman"/>
                          <a:ea typeface="맑은 고딕"/>
                          <a:cs typeface="Times New Roman"/>
                        </a:rPr>
                        <a:t>0.0395</a:t>
                      </a:r>
                      <a:endParaRPr lang="ko-KR" sz="2000" kern="100" dirty="0">
                        <a:latin typeface="맑은 고딕"/>
                        <a:ea typeface="맑은 고딕"/>
                        <a:cs typeface="Times New Roman"/>
                      </a:endParaRPr>
                    </a:p>
                    <a:p>
                      <a:pPr algn="just" latinLnBrk="1">
                        <a:spcAft>
                          <a:spcPts val="0"/>
                        </a:spcAft>
                      </a:pPr>
                      <a:r>
                        <a:rPr lang="en-US" sz="2000" kern="100" dirty="0">
                          <a:solidFill>
                            <a:srgbClr val="000000"/>
                          </a:solidFill>
                          <a:latin typeface="Times New Roman"/>
                          <a:ea typeface="맑은 고딕"/>
                          <a:cs typeface="Times New Roman"/>
                        </a:rPr>
                        <a:t>(0.0619)</a:t>
                      </a:r>
                      <a:endParaRPr lang="ko-KR" sz="2000" kern="100" dirty="0">
                        <a:latin typeface="맑은 고딕"/>
                        <a:ea typeface="맑은 고딕"/>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323528" y="332656"/>
            <a:ext cx="7772400" cy="1152128"/>
          </a:xfrm>
        </p:spPr>
        <p:txBody>
          <a:bodyPr>
            <a:normAutofit fontScale="90000"/>
          </a:bodyPr>
          <a:lstStyle/>
          <a:p>
            <a:pPr latinLnBrk="0"/>
            <a:r>
              <a:rPr lang="en-US" altLang="ko-KR" sz="2800" dirty="0" smtClean="0"/>
              <a:t/>
            </a:r>
            <a:br>
              <a:rPr lang="en-US" altLang="ko-KR" sz="2800" dirty="0" smtClean="0"/>
            </a:br>
            <a:r>
              <a:rPr lang="en-US" altLang="ko-KR" sz="2800" dirty="0" smtClean="0"/>
              <a:t/>
            </a:r>
            <a:br>
              <a:rPr lang="en-US" altLang="ko-KR" sz="2800" dirty="0" smtClean="0"/>
            </a:br>
            <a:r>
              <a:rPr lang="en-US" altLang="ko-KR" sz="2700" b="1" dirty="0" smtClean="0">
                <a:latin typeface="Arial" pitchFamily="34" charset="0"/>
                <a:cs typeface="Arial" pitchFamily="34" charset="0"/>
              </a:rPr>
              <a:t>Appendix Table 5</a:t>
            </a:r>
            <a:br>
              <a:rPr lang="en-US" altLang="ko-KR" sz="2700" b="1" dirty="0" smtClean="0">
                <a:latin typeface="Arial" pitchFamily="34" charset="0"/>
                <a:cs typeface="Arial" pitchFamily="34" charset="0"/>
              </a:rPr>
            </a:br>
            <a:r>
              <a:rPr lang="en-US" altLang="ko-KR" sz="2400" dirty="0" smtClean="0"/>
              <a:t> </a:t>
            </a:r>
            <a:r>
              <a:rPr lang="en-US" altLang="ko-KR" sz="2400" b="1" dirty="0" smtClean="0">
                <a:latin typeface="Arial" pitchFamily="34" charset="0"/>
                <a:cs typeface="Arial" pitchFamily="34" charset="0"/>
              </a:rPr>
              <a:t>Effects of unemployment on cancer mortality and cancer incidence in 2002-2010</a:t>
            </a:r>
            <a:r>
              <a:rPr lang="ko-KR" altLang="ko-KR" sz="2400" dirty="0" smtClean="0"/>
              <a:t/>
            </a:r>
            <a:br>
              <a:rPr lang="ko-KR" altLang="ko-KR" sz="2400" dirty="0" smtClean="0"/>
            </a:br>
            <a:r>
              <a:rPr lang="ko-KR" altLang="ko-KR" sz="2700" b="1" dirty="0" smtClean="0">
                <a:latin typeface="Arial" pitchFamily="34" charset="0"/>
                <a:cs typeface="Arial" pitchFamily="34" charset="0"/>
              </a:rPr>
              <a:t/>
            </a:r>
            <a:br>
              <a:rPr lang="ko-KR" altLang="ko-KR" sz="2700" b="1" dirty="0" smtClean="0">
                <a:latin typeface="Arial" pitchFamily="34" charset="0"/>
                <a:cs typeface="Arial" pitchFamily="34" charset="0"/>
              </a:rPr>
            </a:br>
            <a:r>
              <a:rPr lang="ko-KR" altLang="ko-KR" sz="2800" dirty="0" smtClean="0"/>
              <a:t/>
            </a:r>
            <a:br>
              <a:rPr lang="ko-KR" altLang="ko-KR" sz="2800" dirty="0" smtClean="0"/>
            </a:br>
            <a:endParaRPr lang="ko-KR" altLang="en-US" sz="2700" dirty="0">
              <a:latin typeface="Arial" pitchFamily="34" charset="0"/>
              <a:cs typeface="Arial" pitchFamily="34" charset="0"/>
            </a:endParaRPr>
          </a:p>
        </p:txBody>
      </p:sp>
      <p:sp>
        <p:nvSpPr>
          <p:cNvPr id="6" name="부제목 5"/>
          <p:cNvSpPr>
            <a:spLocks noGrp="1"/>
          </p:cNvSpPr>
          <p:nvPr>
            <p:ph type="subTitle" idx="1"/>
          </p:nvPr>
        </p:nvSpPr>
        <p:spPr>
          <a:xfrm>
            <a:off x="323528" y="4005064"/>
            <a:ext cx="8496944" cy="2376264"/>
          </a:xfrm>
        </p:spPr>
        <p:txBody>
          <a:bodyPr>
            <a:normAutofit fontScale="62500" lnSpcReduction="20000"/>
          </a:bodyPr>
          <a:lstStyle/>
          <a:p>
            <a:pPr algn="l"/>
            <a:r>
              <a:rPr lang="en-US" altLang="ko-KR" sz="2600" dirty="0" smtClean="0">
                <a:solidFill>
                  <a:schemeClr val="tx1"/>
                </a:solidFill>
              </a:rPr>
              <a:t>Note: The dependent variable is the natural logarithm of the mortality rate or the cancer incidence rate per 100,000 population. All models include the shares of the population belonging to each three age categories and three education categories. Year and regional dummy variables are also controlled for. Clustered robust standard errors are in parentheses. Observations are weighted by the square root of the total population for the region and year.</a:t>
            </a:r>
            <a:endParaRPr lang="ko-KR" altLang="ko-KR" sz="2600" dirty="0" smtClean="0">
              <a:solidFill>
                <a:schemeClr val="tx1"/>
              </a:solidFill>
            </a:endParaRPr>
          </a:p>
          <a:p>
            <a:pPr algn="l"/>
            <a:r>
              <a:rPr lang="en-US" altLang="ko-KR" sz="2600" dirty="0" smtClean="0">
                <a:solidFill>
                  <a:schemeClr val="tx1"/>
                </a:solidFill>
              </a:rPr>
              <a:t>*** Statistical significance for 0.10 level.</a:t>
            </a:r>
            <a:endParaRPr lang="ko-KR" altLang="ko-KR" sz="2600" dirty="0" smtClean="0">
              <a:solidFill>
                <a:schemeClr val="tx1"/>
              </a:solidFill>
            </a:endParaRPr>
          </a:p>
          <a:p>
            <a:pPr algn="l"/>
            <a:r>
              <a:rPr lang="en-US" altLang="ko-KR" sz="2600" dirty="0" smtClean="0">
                <a:solidFill>
                  <a:schemeClr val="tx1"/>
                </a:solidFill>
              </a:rPr>
              <a:t>*** Statistical significance for 0.05 level.</a:t>
            </a:r>
            <a:endParaRPr lang="ko-KR" altLang="ko-KR" sz="2600" dirty="0" smtClean="0">
              <a:solidFill>
                <a:schemeClr val="tx1"/>
              </a:solidFill>
            </a:endParaRPr>
          </a:p>
          <a:p>
            <a:pPr algn="l"/>
            <a:r>
              <a:rPr lang="en-US" altLang="ko-KR" sz="2600" dirty="0" smtClean="0">
                <a:solidFill>
                  <a:schemeClr val="tx1"/>
                </a:solidFill>
              </a:rPr>
              <a:t>*** Statistical significance for 0.01 level.</a:t>
            </a:r>
            <a:endParaRPr lang="ko-KR" altLang="ko-KR" sz="2600" dirty="0" smtClean="0">
              <a:solidFill>
                <a:schemeClr val="tx1"/>
              </a:solidFill>
            </a:endParaRPr>
          </a:p>
          <a:p>
            <a:pPr algn="l" latinLnBrk="0"/>
            <a:r>
              <a:rPr lang="en-US" altLang="ko-KR" sz="2300" dirty="0" smtClean="0"/>
              <a:t> </a:t>
            </a:r>
            <a:endParaRPr lang="ko-KR" altLang="ko-KR" sz="2300" dirty="0" smtClean="0"/>
          </a:p>
          <a:p>
            <a:pPr algn="l"/>
            <a:endParaRPr lang="ko-KR" altLang="en-US" sz="1600" dirty="0"/>
          </a:p>
        </p:txBody>
      </p:sp>
      <p:graphicFrame>
        <p:nvGraphicFramePr>
          <p:cNvPr id="4" name="표 3"/>
          <p:cNvGraphicFramePr>
            <a:graphicFrameLocks noGrp="1"/>
          </p:cNvGraphicFramePr>
          <p:nvPr/>
        </p:nvGraphicFramePr>
        <p:xfrm>
          <a:off x="395536" y="1628801"/>
          <a:ext cx="8280925" cy="2273025"/>
        </p:xfrm>
        <a:graphic>
          <a:graphicData uri="http://schemas.openxmlformats.org/drawingml/2006/table">
            <a:tbl>
              <a:tblPr/>
              <a:tblGrid>
                <a:gridCol w="2520280"/>
                <a:gridCol w="1944216"/>
                <a:gridCol w="1944219"/>
                <a:gridCol w="1872210"/>
              </a:tblGrid>
              <a:tr h="568822">
                <a:tc>
                  <a:txBody>
                    <a:bodyPr/>
                    <a:lstStyle/>
                    <a:p>
                      <a:pPr algn="l" latinLnBrk="1">
                        <a:spcAft>
                          <a:spcPts val="0"/>
                        </a:spcAft>
                      </a:pPr>
                      <a:endParaRPr lang="en-US" sz="20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2000" kern="100" dirty="0">
                          <a:solidFill>
                            <a:srgbClr val="000000"/>
                          </a:solidFill>
                          <a:latin typeface="Times New Roman"/>
                          <a:ea typeface="맑은 고딕"/>
                          <a:cs typeface="Times New Roman"/>
                        </a:rPr>
                        <a:t>Cancer </a:t>
                      </a:r>
                      <a:endParaRPr lang="en-US" sz="2000" kern="100" dirty="0" smtClean="0">
                        <a:solidFill>
                          <a:srgbClr val="000000"/>
                        </a:solidFill>
                        <a:latin typeface="Times New Roman"/>
                        <a:ea typeface="맑은 고딕"/>
                        <a:cs typeface="Times New Roman"/>
                      </a:endParaRPr>
                    </a:p>
                    <a:p>
                      <a:pPr algn="ctr" latinLnBrk="1">
                        <a:spcAft>
                          <a:spcPts val="0"/>
                        </a:spcAft>
                      </a:pPr>
                      <a:r>
                        <a:rPr lang="en-US" sz="2000" kern="100" dirty="0" smtClean="0">
                          <a:solidFill>
                            <a:srgbClr val="000000"/>
                          </a:solidFill>
                          <a:latin typeface="Times New Roman"/>
                          <a:ea typeface="맑은 고딕"/>
                          <a:cs typeface="Times New Roman"/>
                        </a:rPr>
                        <a:t>incidence</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2000" kern="100" dirty="0">
                          <a:solidFill>
                            <a:srgbClr val="000000"/>
                          </a:solidFill>
                          <a:latin typeface="Times New Roman"/>
                          <a:ea typeface="맑은 고딕"/>
                          <a:cs typeface="Times New Roman"/>
                        </a:rPr>
                        <a:t>Case fatality </a:t>
                      </a:r>
                      <a:endParaRPr lang="en-US" sz="2000" kern="100" dirty="0" smtClean="0">
                        <a:solidFill>
                          <a:srgbClr val="000000"/>
                        </a:solidFill>
                        <a:latin typeface="Times New Roman"/>
                        <a:ea typeface="맑은 고딕"/>
                        <a:cs typeface="Times New Roman"/>
                      </a:endParaRPr>
                    </a:p>
                    <a:p>
                      <a:pPr algn="ctr" latinLnBrk="1">
                        <a:spcAft>
                          <a:spcPts val="0"/>
                        </a:spcAft>
                      </a:pPr>
                      <a:r>
                        <a:rPr lang="en-US" sz="2000" kern="100" dirty="0" smtClean="0">
                          <a:solidFill>
                            <a:srgbClr val="000000"/>
                          </a:solidFill>
                          <a:latin typeface="Times New Roman"/>
                          <a:ea typeface="맑은 고딕"/>
                          <a:cs typeface="Times New Roman"/>
                        </a:rPr>
                        <a:t>From cancer</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2000" kern="100" dirty="0" smtClean="0">
                          <a:solidFill>
                            <a:srgbClr val="000000"/>
                          </a:solidFill>
                          <a:latin typeface="Times New Roman"/>
                          <a:ea typeface="맑은 고딕"/>
                          <a:cs typeface="Times New Roman"/>
                        </a:rPr>
                        <a:t>Cancer</a:t>
                      </a:r>
                    </a:p>
                    <a:p>
                      <a:pPr algn="ctr"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mortality</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593">
                <a:tc>
                  <a:txBody>
                    <a:bodyPr/>
                    <a:lstStyle/>
                    <a:p>
                      <a:pPr algn="l" latinLnBrk="1">
                        <a:spcAft>
                          <a:spcPts val="0"/>
                        </a:spcAft>
                      </a:pPr>
                      <a:r>
                        <a:rPr lang="en-US" sz="2000" kern="100" dirty="0">
                          <a:solidFill>
                            <a:srgbClr val="000000"/>
                          </a:solidFill>
                          <a:latin typeface="Times New Roman"/>
                          <a:ea typeface="맑은 고딕"/>
                          <a:cs typeface="Times New Roman"/>
                        </a:rPr>
                        <a:t>No region-specific </a:t>
                      </a:r>
                      <a:endParaRPr lang="en-US" sz="2000" kern="100" dirty="0" smtClean="0">
                        <a:solidFill>
                          <a:srgbClr val="000000"/>
                        </a:solidFill>
                        <a:latin typeface="Times New Roman"/>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trends</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0.0010</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0.0098)</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0.0186</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0.0135)</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0.0197</a:t>
                      </a:r>
                      <a:r>
                        <a:rPr lang="en-US" sz="2000" kern="100" dirty="0">
                          <a:solidFill>
                            <a:srgbClr val="000000"/>
                          </a:solidFill>
                          <a:latin typeface="Times New Roman"/>
                          <a:ea typeface="맑은 고딕"/>
                          <a:cs typeface="Times New Roman"/>
                        </a:rPr>
                        <a:t>**</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0.0077)</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2832">
                <a:tc>
                  <a:txBody>
                    <a:bodyPr/>
                    <a:lstStyle/>
                    <a:p>
                      <a:pPr algn="l" latinLnBrk="1">
                        <a:spcAft>
                          <a:spcPts val="0"/>
                        </a:spcAft>
                      </a:pPr>
                      <a:r>
                        <a:rPr lang="en-US" sz="2000" kern="100" dirty="0">
                          <a:solidFill>
                            <a:srgbClr val="000000"/>
                          </a:solidFill>
                          <a:latin typeface="Times New Roman"/>
                          <a:ea typeface="맑은 고딕"/>
                          <a:cs typeface="Times New Roman"/>
                        </a:rPr>
                        <a:t>With region-specific </a:t>
                      </a:r>
                      <a:endParaRPr lang="en-US" sz="2000" kern="100" dirty="0" smtClean="0">
                        <a:solidFill>
                          <a:srgbClr val="000000"/>
                        </a:solidFill>
                        <a:latin typeface="Times New Roman"/>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trends</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0.0011</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0.0151)</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0.0266</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0.0179)</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2000" kern="100" dirty="0" smtClean="0">
                          <a:solidFill>
                            <a:srgbClr val="000000"/>
                          </a:solidFill>
                          <a:latin typeface="Times New Roman"/>
                          <a:ea typeface="맑은 고딕"/>
                          <a:cs typeface="Times New Roman"/>
                        </a:rPr>
                        <a:t>     0.0282</a:t>
                      </a:r>
                      <a:r>
                        <a:rPr lang="en-US" sz="2000" kern="100" dirty="0">
                          <a:solidFill>
                            <a:srgbClr val="000000"/>
                          </a:solidFill>
                          <a:latin typeface="Times New Roman"/>
                          <a:ea typeface="맑은 고딕"/>
                          <a:cs typeface="Times New Roman"/>
                        </a:rPr>
                        <a:t>***</a:t>
                      </a:r>
                      <a:endParaRPr lang="ko-KR" sz="2000" kern="100" dirty="0">
                        <a:latin typeface="맑은 고딕"/>
                        <a:ea typeface="맑은 고딕"/>
                        <a:cs typeface="Times New Roman"/>
                      </a:endParaRPr>
                    </a:p>
                    <a:p>
                      <a:pPr algn="l" latinLnBrk="1">
                        <a:spcAft>
                          <a:spcPts val="0"/>
                        </a:spcAft>
                      </a:pPr>
                      <a:r>
                        <a:rPr lang="en-US" sz="2000" kern="100" dirty="0" smtClean="0">
                          <a:solidFill>
                            <a:srgbClr val="000000"/>
                          </a:solidFill>
                          <a:latin typeface="Times New Roman"/>
                          <a:ea typeface="맑은 고딕"/>
                          <a:cs typeface="Times New Roman"/>
                        </a:rPr>
                        <a:t>    (</a:t>
                      </a:r>
                      <a:r>
                        <a:rPr lang="en-US" sz="2000" kern="100" dirty="0">
                          <a:solidFill>
                            <a:srgbClr val="000000"/>
                          </a:solidFill>
                          <a:latin typeface="Times New Roman"/>
                          <a:ea typeface="맑은 고딕"/>
                          <a:cs typeface="Times New Roman"/>
                        </a:rPr>
                        <a:t>0.0081)</a:t>
                      </a:r>
                      <a:endParaRPr lang="ko-KR" sz="2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188640"/>
            <a:ext cx="8229600" cy="706090"/>
          </a:xfrm>
        </p:spPr>
        <p:txBody>
          <a:bodyPr>
            <a:normAutofit/>
          </a:bodyPr>
          <a:lstStyle/>
          <a:p>
            <a:r>
              <a:rPr lang="en-US" altLang="ko-KR" sz="3200" b="1" dirty="0" smtClean="0">
                <a:latin typeface="Arial" pitchFamily="34" charset="0"/>
                <a:cs typeface="Arial" pitchFamily="34" charset="0"/>
              </a:rPr>
              <a:t>Regression Results (2)</a:t>
            </a:r>
            <a:endParaRPr lang="ko-KR" altLang="en-US" sz="3200" b="1" dirty="0">
              <a:latin typeface="Arial" pitchFamily="34" charset="0"/>
              <a:cs typeface="Arial" pitchFamily="34" charset="0"/>
            </a:endParaRPr>
          </a:p>
        </p:txBody>
      </p:sp>
      <p:sp>
        <p:nvSpPr>
          <p:cNvPr id="3" name="내용 개체 틀 2"/>
          <p:cNvSpPr>
            <a:spLocks noGrp="1"/>
          </p:cNvSpPr>
          <p:nvPr>
            <p:ph idx="1"/>
          </p:nvPr>
        </p:nvSpPr>
        <p:spPr>
          <a:xfrm>
            <a:off x="457200" y="908720"/>
            <a:ext cx="8363272" cy="5688632"/>
          </a:xfrm>
        </p:spPr>
        <p:txBody>
          <a:bodyPr>
            <a:normAutofit fontScale="92500" lnSpcReduction="10000"/>
          </a:bodyPr>
          <a:lstStyle/>
          <a:p>
            <a:pPr>
              <a:buFont typeface="Wingdings" pitchFamily="2" charset="2"/>
              <a:buChar char="§"/>
            </a:pPr>
            <a:r>
              <a:rPr lang="en-US" altLang="ko-KR" sz="2400" dirty="0" smtClean="0">
                <a:latin typeface="Arial" pitchFamily="34" charset="0"/>
                <a:cs typeface="Arial" pitchFamily="34" charset="0"/>
              </a:rPr>
              <a:t>By gender and age.</a:t>
            </a:r>
          </a:p>
          <a:p>
            <a:pPr lvl="1">
              <a:buFont typeface="Wingdings" pitchFamily="2" charset="2"/>
              <a:buChar char="Ø"/>
            </a:pPr>
            <a:r>
              <a:rPr lang="en-US" altLang="ko-KR" sz="2200" dirty="0" smtClean="0">
                <a:latin typeface="Arial" pitchFamily="34" charset="0"/>
                <a:cs typeface="Arial" pitchFamily="34" charset="0"/>
              </a:rPr>
              <a:t>Shift from </a:t>
            </a:r>
            <a:r>
              <a:rPr lang="en-US" altLang="ko-KR" sz="2200" dirty="0" err="1" smtClean="0">
                <a:latin typeface="Arial" pitchFamily="34" charset="0"/>
                <a:cs typeface="Arial" pitchFamily="34" charset="0"/>
              </a:rPr>
              <a:t>procyclical</a:t>
            </a:r>
            <a:r>
              <a:rPr lang="en-US" altLang="ko-KR" sz="2200" dirty="0" smtClean="0">
                <a:latin typeface="Arial" pitchFamily="34" charset="0"/>
                <a:cs typeface="Arial" pitchFamily="34" charset="0"/>
              </a:rPr>
              <a:t> to countercyclical mortality changes is more strongly revealed among older people (65 and older), especially the female elderly.</a:t>
            </a:r>
          </a:p>
          <a:p>
            <a:pPr lvl="1">
              <a:buFont typeface="Wingdings" pitchFamily="2" charset="2"/>
              <a:buChar char="Ø"/>
            </a:pPr>
            <a:r>
              <a:rPr lang="en-US" altLang="ko-KR" sz="2200" dirty="0" smtClean="0">
                <a:latin typeface="Arial" pitchFamily="34" charset="0"/>
                <a:cs typeface="Arial" pitchFamily="34" charset="0"/>
              </a:rPr>
              <a:t>The negative effect of unemployment after 2002 is also significant for prime-aged males and middle-aged females.</a:t>
            </a:r>
          </a:p>
          <a:p>
            <a:pPr>
              <a:buFont typeface="Wingdings" pitchFamily="2" charset="2"/>
              <a:buChar char="§"/>
            </a:pPr>
            <a:r>
              <a:rPr lang="en-US" altLang="ko-KR" sz="2400" dirty="0" smtClean="0">
                <a:latin typeface="Arial" pitchFamily="34" charset="0"/>
                <a:cs typeface="Arial" pitchFamily="34" charset="0"/>
              </a:rPr>
              <a:t>By education</a:t>
            </a:r>
          </a:p>
          <a:p>
            <a:pPr lvl="1">
              <a:buFont typeface="Wingdings" pitchFamily="2" charset="2"/>
              <a:buChar char="Ø"/>
            </a:pPr>
            <a:r>
              <a:rPr lang="en-US" altLang="ko-KR" sz="2200" dirty="0" smtClean="0">
                <a:latin typeface="Arial" pitchFamily="34" charset="0"/>
                <a:cs typeface="Arial" pitchFamily="34" charset="0"/>
              </a:rPr>
              <a:t>Shift to countercyclical mortality is found only for low-educated people.</a:t>
            </a:r>
          </a:p>
          <a:p>
            <a:pPr>
              <a:buFont typeface="Wingdings" pitchFamily="2" charset="2"/>
              <a:buChar char="§"/>
            </a:pPr>
            <a:r>
              <a:rPr lang="en-US" altLang="ko-KR" sz="2400" dirty="0" smtClean="0">
                <a:latin typeface="Arial" pitchFamily="34" charset="0"/>
                <a:cs typeface="Arial" pitchFamily="34" charset="0"/>
              </a:rPr>
              <a:t>By cause of death</a:t>
            </a:r>
          </a:p>
          <a:p>
            <a:pPr lvl="1">
              <a:buFont typeface="Wingdings" pitchFamily="2" charset="2"/>
              <a:buChar char="Ø"/>
            </a:pPr>
            <a:r>
              <a:rPr lang="en-US" altLang="ko-KR" sz="2200" dirty="0" smtClean="0">
                <a:latin typeface="Arial" pitchFamily="34" charset="0"/>
                <a:cs typeface="Arial" pitchFamily="34" charset="0"/>
              </a:rPr>
              <a:t>Changing effect of unemployment is most clearly seen for cancer mortality: significantly negative to significantly positive.</a:t>
            </a:r>
          </a:p>
          <a:p>
            <a:pPr lvl="1">
              <a:buFont typeface="Wingdings" pitchFamily="2" charset="2"/>
              <a:buChar char="Ø"/>
            </a:pPr>
            <a:r>
              <a:rPr lang="en-US" altLang="ko-KR" sz="2200" dirty="0" smtClean="0">
                <a:latin typeface="Arial" pitchFamily="34" charset="0"/>
                <a:cs typeface="Arial" pitchFamily="34" charset="0"/>
              </a:rPr>
              <a:t>Counter-cyclical change in cancer mortality was produced by changes in case fatality, not by the number of cases.</a:t>
            </a:r>
          </a:p>
          <a:p>
            <a:pPr lvl="1">
              <a:buFont typeface="Wingdings" pitchFamily="2" charset="2"/>
              <a:buChar char="Ø"/>
            </a:pPr>
            <a:r>
              <a:rPr lang="en-US" altLang="ko-KR" sz="2200" dirty="0" smtClean="0">
                <a:latin typeface="Arial" pitchFamily="34" charset="0"/>
                <a:cs typeface="Arial" pitchFamily="34" charset="0"/>
              </a:rPr>
              <a:t>Digestive disease mortality after 2002 is also strongly countercyclical.</a:t>
            </a:r>
          </a:p>
          <a:p>
            <a:pPr lvl="1">
              <a:buFont typeface="Wingdings" pitchFamily="2" charset="2"/>
              <a:buChar char="Ø"/>
            </a:pPr>
            <a:r>
              <a:rPr lang="en-US" altLang="ko-KR" sz="2200" dirty="0" smtClean="0">
                <a:latin typeface="Arial" pitchFamily="34" charset="0"/>
                <a:cs typeface="Arial" pitchFamily="34" charset="0"/>
              </a:rPr>
              <a:t>Rates of deaths caused by infectious disease and diseases of nervous system are </a:t>
            </a:r>
            <a:r>
              <a:rPr lang="en-US" altLang="ko-KR" sz="2200" dirty="0" err="1" smtClean="0">
                <a:latin typeface="Arial" pitchFamily="34" charset="0"/>
                <a:cs typeface="Arial" pitchFamily="34" charset="0"/>
              </a:rPr>
              <a:t>procyclical</a:t>
            </a:r>
            <a:r>
              <a:rPr lang="en-US" altLang="ko-KR" sz="2200" dirty="0" smtClean="0">
                <a:latin typeface="Arial" pitchFamily="34" charset="0"/>
                <a:cs typeface="Arial" pitchFamily="34" charset="0"/>
              </a:rPr>
              <a:t> after 2002.</a:t>
            </a:r>
          </a:p>
          <a:p>
            <a:pPr lvl="1">
              <a:buFont typeface="Wingdings" pitchFamily="2" charset="2"/>
              <a:buChar char="Ø"/>
            </a:pPr>
            <a:endParaRPr lang="en-US" altLang="ko-KR" sz="20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ctr"/>
            <a:r>
              <a:rPr lang="en-US" altLang="ko-KR" sz="3600" b="1" dirty="0" smtClean="0">
                <a:latin typeface="Arial" pitchFamily="34" charset="0"/>
                <a:ea typeface="맑은 고딕" pitchFamily="50" charset="-127"/>
                <a:cs typeface="Arial" pitchFamily="34" charset="0"/>
              </a:rPr>
              <a:t>Background</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1295400"/>
            <a:ext cx="7999040" cy="5105400"/>
          </a:xfrm>
        </p:spPr>
        <p:txBody>
          <a:bodyPr/>
          <a:lstStyle/>
          <a:p>
            <a:pPr marL="514350" indent="-514350">
              <a:buFont typeface="Wingdings" pitchFamily="2" charset="2"/>
              <a:buChar char="§"/>
            </a:pPr>
            <a:r>
              <a:rPr lang="en-US" altLang="ko-KR" sz="2800" b="1" dirty="0" smtClean="0">
                <a:latin typeface="Arial" pitchFamily="34" charset="0"/>
                <a:ea typeface="맑은 고딕" pitchFamily="50" charset="-127"/>
                <a:cs typeface="Arial" pitchFamily="34" charset="0"/>
              </a:rPr>
              <a:t>Major Questions</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How do measures of health change over the business cycle?</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How to explain the relationship between business condition and health?</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How do the effects of business cycle on health change across times and places?</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How to account for variations across times and nations?</a:t>
            </a:r>
            <a:endParaRPr lang="ko-KR" altLang="en-US" sz="2400" dirty="0">
              <a:latin typeface="Arial" pitchFamily="34" charset="0"/>
              <a:ea typeface="맑은 고딕" pitchFamily="50" charset="-127"/>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850106"/>
          </a:xfrm>
        </p:spPr>
        <p:txBody>
          <a:bodyPr>
            <a:normAutofit/>
          </a:bodyPr>
          <a:lstStyle/>
          <a:p>
            <a:r>
              <a:rPr lang="en-US" altLang="ko-KR" sz="3200" b="1" dirty="0" smtClean="0">
                <a:latin typeface="Arial" pitchFamily="34" charset="0"/>
                <a:cs typeface="Arial" pitchFamily="34" charset="0"/>
              </a:rPr>
              <a:t>What Explain the Changing Relationship?</a:t>
            </a:r>
            <a:endParaRPr lang="ko-KR" altLang="en-US" sz="3200" b="1" dirty="0">
              <a:latin typeface="Arial" pitchFamily="34" charset="0"/>
              <a:cs typeface="Arial" pitchFamily="34" charset="0"/>
            </a:endParaRPr>
          </a:p>
        </p:txBody>
      </p:sp>
      <p:sp>
        <p:nvSpPr>
          <p:cNvPr id="3" name="내용 개체 틀 2"/>
          <p:cNvSpPr>
            <a:spLocks noGrp="1"/>
          </p:cNvSpPr>
          <p:nvPr>
            <p:ph idx="1"/>
          </p:nvPr>
        </p:nvSpPr>
        <p:spPr>
          <a:xfrm>
            <a:off x="457200" y="1052736"/>
            <a:ext cx="8229600" cy="5616624"/>
          </a:xfrm>
        </p:spPr>
        <p:txBody>
          <a:bodyPr>
            <a:normAutofit/>
          </a:bodyPr>
          <a:lstStyle/>
          <a:p>
            <a:pPr>
              <a:buFont typeface="Wingdings" pitchFamily="2" charset="2"/>
              <a:buChar char="§"/>
            </a:pPr>
            <a:r>
              <a:rPr lang="en-US" altLang="ko-KR" sz="2400" dirty="0" smtClean="0">
                <a:latin typeface="Arial" pitchFamily="34" charset="0"/>
                <a:cs typeface="Arial" pitchFamily="34" charset="0"/>
              </a:rPr>
              <a:t>Hypothesis</a:t>
            </a:r>
          </a:p>
          <a:p>
            <a:pPr lvl="1">
              <a:buFont typeface="Wingdings" pitchFamily="2" charset="2"/>
              <a:buChar char="Ø"/>
            </a:pPr>
            <a:r>
              <a:rPr lang="en-US" altLang="ko-KR" sz="2000" dirty="0" smtClean="0">
                <a:latin typeface="Arial" pitchFamily="34" charset="0"/>
                <a:cs typeface="Arial" pitchFamily="34" charset="0"/>
              </a:rPr>
              <a:t>Pro-cyclical mortality: negative influences of economic booms (work-related stress, less healthy behaviors, lowered quality of health care. etc.) dominate positive effects (lower joblessness and increased earnings).</a:t>
            </a:r>
          </a:p>
          <a:p>
            <a:pPr lvl="1">
              <a:buFont typeface="Wingdings" pitchFamily="2" charset="2"/>
              <a:buChar char="Ø"/>
            </a:pPr>
            <a:r>
              <a:rPr lang="en-US" altLang="ko-KR" sz="2000" dirty="0" smtClean="0">
                <a:latin typeface="Arial" pitchFamily="34" charset="0"/>
                <a:cs typeface="Arial" pitchFamily="34" charset="0"/>
              </a:rPr>
              <a:t>Turnaround: positive effects of prosperous business conditions became strong enough to dominate the potential negative influences of economic booms.</a:t>
            </a:r>
          </a:p>
          <a:p>
            <a:pPr>
              <a:buFont typeface="Wingdings" pitchFamily="2" charset="2"/>
              <a:buChar char="§"/>
            </a:pPr>
            <a:r>
              <a:rPr lang="en-US" altLang="ko-KR" sz="2400" dirty="0" smtClean="0">
                <a:latin typeface="Arial" pitchFamily="34" charset="0"/>
                <a:cs typeface="Arial" pitchFamily="34" charset="0"/>
              </a:rPr>
              <a:t>A possible candidate should satisfy the following conditions:</a:t>
            </a:r>
          </a:p>
          <a:p>
            <a:pPr lvl="1">
              <a:buFont typeface="Wingdings" pitchFamily="2" charset="2"/>
              <a:buChar char="Ø"/>
            </a:pPr>
            <a:r>
              <a:rPr lang="en-US" altLang="ko-KR" sz="2000" dirty="0" smtClean="0">
                <a:latin typeface="Arial" pitchFamily="34" charset="0"/>
                <a:cs typeface="Arial" pitchFamily="34" charset="0"/>
              </a:rPr>
              <a:t>It strengthened the positive “income effects” of better economic conditions during the 2000s.</a:t>
            </a:r>
          </a:p>
          <a:p>
            <a:pPr lvl="1">
              <a:buFont typeface="Wingdings" pitchFamily="2" charset="2"/>
              <a:buChar char="Ø"/>
            </a:pPr>
            <a:r>
              <a:rPr lang="en-US" altLang="ko-KR" sz="2000" dirty="0" smtClean="0">
                <a:latin typeface="Arial" pitchFamily="34" charset="0"/>
                <a:cs typeface="Arial" pitchFamily="34" charset="0"/>
              </a:rPr>
              <a:t>It’s effects were stronger for low-educated (low-income) individuals than for high-educated persons.</a:t>
            </a:r>
          </a:p>
          <a:p>
            <a:pPr lvl="1">
              <a:buFont typeface="Wingdings" pitchFamily="2" charset="2"/>
              <a:buChar char="Ø"/>
            </a:pPr>
            <a:r>
              <a:rPr lang="en-US" altLang="ko-KR" sz="2000" dirty="0" smtClean="0">
                <a:latin typeface="Arial" pitchFamily="34" charset="0"/>
                <a:cs typeface="Arial" pitchFamily="34" charset="0"/>
              </a:rPr>
              <a:t>It’s impacts were confined to particular causes of death, such as cancers.</a:t>
            </a:r>
          </a:p>
          <a:p>
            <a:pPr lvl="1">
              <a:buFont typeface="Wingdings" pitchFamily="2" charset="2"/>
              <a:buChar char="Ø"/>
            </a:pPr>
            <a:endParaRPr lang="en-US" altLang="ko-KR" sz="20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b="1" dirty="0" smtClean="0">
                <a:latin typeface="Arial" pitchFamily="34" charset="0"/>
                <a:cs typeface="Arial" pitchFamily="34" charset="0"/>
              </a:rPr>
              <a:t>Extended Protection of National Health Insurance in the 2000s</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1484784"/>
            <a:ext cx="8229600" cy="5112568"/>
          </a:xfrm>
        </p:spPr>
        <p:txBody>
          <a:bodyPr>
            <a:normAutofit lnSpcReduction="10000"/>
          </a:bodyPr>
          <a:lstStyle/>
          <a:p>
            <a:pPr>
              <a:buFont typeface="Wingdings" pitchFamily="2" charset="2"/>
              <a:buChar char="§"/>
            </a:pPr>
            <a:r>
              <a:rPr lang="en-US" altLang="ko-KR" sz="2400" dirty="0" smtClean="0">
                <a:latin typeface="Arial" pitchFamily="34" charset="0"/>
                <a:cs typeface="Arial" pitchFamily="34" charset="0"/>
              </a:rPr>
              <a:t>Subsidization out-of-pocket (OOP) payment exceeding a certain limit (2000 to 2009)</a:t>
            </a:r>
          </a:p>
          <a:p>
            <a:pPr lvl="1">
              <a:buFont typeface="Wingdings" pitchFamily="2" charset="2"/>
              <a:buChar char="Ø"/>
            </a:pPr>
            <a:r>
              <a:rPr lang="en-US" altLang="ko-KR" sz="2000" dirty="0" smtClean="0">
                <a:latin typeface="Arial" pitchFamily="34" charset="0"/>
                <a:cs typeface="Arial" pitchFamily="34" charset="0"/>
              </a:rPr>
              <a:t>January 2000: Subsidize 50% of OOP costs exceeding 120 million won for 30 days.</a:t>
            </a:r>
          </a:p>
          <a:p>
            <a:pPr lvl="1">
              <a:buFont typeface="Wingdings" pitchFamily="2" charset="2"/>
              <a:buChar char="Ø"/>
            </a:pPr>
            <a:r>
              <a:rPr lang="en-US" altLang="ko-KR" sz="2000" dirty="0" smtClean="0">
                <a:latin typeface="Arial" pitchFamily="34" charset="0"/>
                <a:cs typeface="Arial" pitchFamily="34" charset="0"/>
              </a:rPr>
              <a:t>July 2004: Subsidize 100% of OOP costs exceeding 300 million won for 6 months.</a:t>
            </a:r>
          </a:p>
          <a:p>
            <a:pPr lvl="1">
              <a:buFont typeface="Wingdings" pitchFamily="2" charset="2"/>
              <a:buChar char="Ø"/>
            </a:pPr>
            <a:r>
              <a:rPr lang="en-US" altLang="ko-KR" sz="2000" dirty="0" smtClean="0">
                <a:latin typeface="Arial" pitchFamily="34" charset="0"/>
                <a:cs typeface="Arial" pitchFamily="34" charset="0"/>
              </a:rPr>
              <a:t>July 2007: Lower the ceiling to 200 million won.</a:t>
            </a:r>
          </a:p>
          <a:p>
            <a:pPr lvl="1">
              <a:buFont typeface="Wingdings" pitchFamily="2" charset="2"/>
              <a:buChar char="Ø"/>
            </a:pPr>
            <a:r>
              <a:rPr lang="en-US" altLang="ko-KR" sz="2000" dirty="0" smtClean="0">
                <a:latin typeface="Arial" pitchFamily="34" charset="0"/>
                <a:cs typeface="Arial" pitchFamily="34" charset="0"/>
              </a:rPr>
              <a:t>January 2009: 300 million won for one year; differentiate the ceiling income level (200m for lower 50%; 30% for middle 30%; 400m for upper 20%)</a:t>
            </a:r>
          </a:p>
          <a:p>
            <a:pPr>
              <a:buFont typeface="Wingdings" pitchFamily="2" charset="2"/>
              <a:buChar char="§"/>
            </a:pPr>
            <a:r>
              <a:rPr lang="en-US" altLang="ko-KR" sz="2400" dirty="0" smtClean="0">
                <a:latin typeface="Arial" pitchFamily="34" charset="0"/>
                <a:cs typeface="Arial" pitchFamily="34" charset="0"/>
              </a:rPr>
              <a:t>Extension of insurance coverage for serious diseases, including major cancers (2005)</a:t>
            </a:r>
          </a:p>
          <a:p>
            <a:pPr lvl="1">
              <a:buFont typeface="Wingdings" pitchFamily="2" charset="2"/>
              <a:buChar char="Ø"/>
            </a:pPr>
            <a:r>
              <a:rPr lang="en-US" altLang="ko-KR" sz="2000" dirty="0" smtClean="0">
                <a:latin typeface="Arial" pitchFamily="34" charset="0"/>
                <a:cs typeface="Arial" pitchFamily="34" charset="0"/>
              </a:rPr>
              <a:t>2005:  The official rate of the OOP expenses for cancers was reduced from 20% to 10%.	</a:t>
            </a:r>
          </a:p>
          <a:p>
            <a:pPr lvl="1">
              <a:buFont typeface="Wingdings" pitchFamily="2" charset="2"/>
              <a:buChar char="Ø"/>
            </a:pPr>
            <a:r>
              <a:rPr lang="en-US" altLang="ko-KR" sz="2000" dirty="0" smtClean="0">
                <a:latin typeface="Arial" pitchFamily="34" charset="0"/>
                <a:cs typeface="Arial" pitchFamily="34" charset="0"/>
              </a:rPr>
              <a:t>2009: it further diminished to 5%.</a:t>
            </a:r>
          </a:p>
          <a:p>
            <a:pPr>
              <a:buFont typeface="Wingdings" pitchFamily="2" charset="2"/>
              <a:buChar char="§"/>
            </a:pPr>
            <a:endParaRPr lang="ko-KR"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562074"/>
          </a:xfrm>
        </p:spPr>
        <p:txBody>
          <a:bodyPr>
            <a:normAutofit fontScale="90000"/>
          </a:bodyPr>
          <a:lstStyle/>
          <a:p>
            <a:r>
              <a:rPr lang="en-US" altLang="ko-KR" sz="3200" b="1" dirty="0" smtClean="0">
                <a:latin typeface="Arial" pitchFamily="34" charset="0"/>
                <a:cs typeface="Arial" pitchFamily="34" charset="0"/>
              </a:rPr>
              <a:t>Effects of Extended Protection of NHI</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980728"/>
            <a:ext cx="8229600" cy="5688632"/>
          </a:xfrm>
        </p:spPr>
        <p:txBody>
          <a:bodyPr>
            <a:normAutofit/>
          </a:bodyPr>
          <a:lstStyle/>
          <a:p>
            <a:pPr>
              <a:buFont typeface="Wingdings" pitchFamily="2" charset="2"/>
              <a:buChar char="§"/>
            </a:pPr>
            <a:r>
              <a:rPr lang="en-US" altLang="ko-KR" sz="2400" dirty="0" smtClean="0">
                <a:latin typeface="Arial" pitchFamily="34" charset="0"/>
                <a:cs typeface="Arial" pitchFamily="34" charset="0"/>
              </a:rPr>
              <a:t>Effects on Medical Utilizations</a:t>
            </a:r>
          </a:p>
          <a:p>
            <a:pPr lvl="1">
              <a:buFont typeface="Wingdings" pitchFamily="2" charset="2"/>
              <a:buChar char="Ø"/>
            </a:pPr>
            <a:r>
              <a:rPr lang="en-US" altLang="ko-KR" sz="2000" dirty="0" smtClean="0">
                <a:latin typeface="Arial" pitchFamily="34" charset="0"/>
                <a:cs typeface="Arial" pitchFamily="34" charset="0"/>
              </a:rPr>
              <a:t>The subsidization of OOP expenses contributed to substantial increase in medical utilization of low-income people (Lee et al. 2013).</a:t>
            </a:r>
          </a:p>
          <a:p>
            <a:pPr lvl="1">
              <a:buFont typeface="Wingdings" pitchFamily="2" charset="2"/>
              <a:buChar char="Ø"/>
            </a:pPr>
            <a:r>
              <a:rPr lang="en-US" altLang="ko-KR" sz="2000" dirty="0" smtClean="0">
                <a:latin typeface="Arial" pitchFamily="34" charset="0"/>
                <a:cs typeface="Arial" pitchFamily="34" charset="0"/>
              </a:rPr>
              <a:t>The extension of the insurance coverage in 2005 significantly increased the medical utilizations among cancer patients (Kim and Kwon 2014)</a:t>
            </a:r>
          </a:p>
          <a:p>
            <a:pPr>
              <a:buFont typeface="Wingdings" pitchFamily="2" charset="2"/>
              <a:buChar char="§"/>
            </a:pPr>
            <a:r>
              <a:rPr lang="en-US" altLang="ko-KR" sz="2400" dirty="0" smtClean="0">
                <a:latin typeface="Arial" pitchFamily="34" charset="0"/>
                <a:cs typeface="Arial" pitchFamily="34" charset="0"/>
              </a:rPr>
              <a:t>Potential Effects on Cyclical Mortality Changes</a:t>
            </a:r>
          </a:p>
          <a:p>
            <a:pPr lvl="1">
              <a:buFont typeface="Wingdings" pitchFamily="2" charset="2"/>
              <a:buChar char="Ø"/>
            </a:pPr>
            <a:r>
              <a:rPr lang="en-US" altLang="ko-KR" sz="2000" dirty="0" smtClean="0">
                <a:latin typeface="Arial" pitchFamily="34" charset="0"/>
                <a:cs typeface="Arial" pitchFamily="34" charset="0"/>
              </a:rPr>
              <a:t>Prior to 2000, high OOP costs prevented low-income patients with serious illnesses from receiving high-quality medical services. </a:t>
            </a:r>
            <a:r>
              <a:rPr lang="en-US" altLang="ko-KR" sz="2000" dirty="0" smtClean="0">
                <a:latin typeface="Arial" pitchFamily="34" charset="0"/>
                <a:cs typeface="Arial" pitchFamily="34" charset="0"/>
                <a:sym typeface="Wingdings" pitchFamily="2" charset="2"/>
              </a:rPr>
              <a:t> modest fluctuations in earnings wouldn’t matter.</a:t>
            </a:r>
            <a:endParaRPr lang="en-US" altLang="ko-KR" sz="2000" dirty="0" smtClean="0">
              <a:latin typeface="Arial" pitchFamily="34" charset="0"/>
              <a:cs typeface="Arial" pitchFamily="34" charset="0"/>
            </a:endParaRPr>
          </a:p>
          <a:p>
            <a:pPr lvl="1">
              <a:buFont typeface="Wingdings" pitchFamily="2" charset="2"/>
              <a:buChar char="Ø"/>
            </a:pPr>
            <a:r>
              <a:rPr lang="en-US" altLang="ko-KR" sz="2000" dirty="0" smtClean="0">
                <a:latin typeface="Arial" pitchFamily="34" charset="0"/>
                <a:cs typeface="Arial" pitchFamily="34" charset="0"/>
              </a:rPr>
              <a:t>Reforms in the 2000s </a:t>
            </a:r>
            <a:r>
              <a:rPr lang="en-US" altLang="ko-KR" sz="2000" dirty="0" smtClean="0">
                <a:latin typeface="Arial" pitchFamily="34" charset="0"/>
                <a:cs typeface="Arial" pitchFamily="34" charset="0"/>
                <a:sym typeface="Wingdings" pitchFamily="2" charset="2"/>
              </a:rPr>
              <a:t> improved access to medical service but OOP expenses are still considerable burden  medical utilization and health are more strongly influenced by changes in income (and business conditions)</a:t>
            </a:r>
            <a:endParaRPr lang="en-US" altLang="ko-KR" sz="2000" dirty="0" smtClean="0">
              <a:latin typeface="Arial" pitchFamily="34" charset="0"/>
              <a:cs typeface="Arial" pitchFamily="34" charset="0"/>
            </a:endParaRPr>
          </a:p>
          <a:p>
            <a:pPr>
              <a:buFont typeface="Wingdings" pitchFamily="2" charset="2"/>
              <a:buChar char="Ø"/>
            </a:pPr>
            <a:endParaRPr lang="en-US" altLang="ko-KR" sz="2400" dirty="0" smtClean="0">
              <a:latin typeface="Arial" pitchFamily="34" charset="0"/>
              <a:cs typeface="Arial" pitchFamily="34" charset="0"/>
            </a:endParaRPr>
          </a:p>
          <a:p>
            <a:pPr>
              <a:buNone/>
            </a:pPr>
            <a:endParaRPr lang="en-US" altLang="ko-KR" sz="2000" dirty="0" smtClean="0"/>
          </a:p>
          <a:p>
            <a:pPr>
              <a:buFont typeface="Wingdings" pitchFamily="2" charset="2"/>
              <a:buChar char="§"/>
            </a:pPr>
            <a:endParaRPr lang="ko-KR"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720080"/>
          </a:xfrm>
        </p:spPr>
        <p:txBody>
          <a:bodyPr>
            <a:normAutofit fontScale="90000"/>
          </a:bodyPr>
          <a:lstStyle/>
          <a:p>
            <a:r>
              <a:rPr lang="en-US" altLang="ko-KR" sz="3200" b="1" dirty="0" smtClean="0">
                <a:latin typeface="Arial" pitchFamily="34" charset="0"/>
                <a:cs typeface="Arial" pitchFamily="34" charset="0"/>
              </a:rPr>
              <a:t>Empirical Tests of the Effects of the Extended Protection of NHI</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980728"/>
            <a:ext cx="8229600" cy="5688632"/>
          </a:xfrm>
        </p:spPr>
        <p:txBody>
          <a:bodyPr>
            <a:normAutofit/>
          </a:bodyPr>
          <a:lstStyle/>
          <a:p>
            <a:pPr>
              <a:buFont typeface="Wingdings" pitchFamily="2" charset="2"/>
              <a:buChar char="§"/>
            </a:pPr>
            <a:r>
              <a:rPr lang="en-US" altLang="ko-KR" sz="2400" dirty="0" smtClean="0">
                <a:latin typeface="Arial" pitchFamily="34" charset="0"/>
                <a:cs typeface="Arial" pitchFamily="34" charset="0"/>
              </a:rPr>
              <a:t>Testable Hypothesis</a:t>
            </a:r>
          </a:p>
          <a:p>
            <a:pPr lvl="1">
              <a:buFont typeface="Wingdings" pitchFamily="2" charset="2"/>
              <a:buChar char="Ø"/>
            </a:pPr>
            <a:r>
              <a:rPr lang="en-US" altLang="ko-KR" sz="2000" dirty="0" smtClean="0">
                <a:latin typeface="Arial" pitchFamily="34" charset="0"/>
                <a:cs typeface="Arial" pitchFamily="34" charset="0"/>
              </a:rPr>
              <a:t>The change in the relationship between unemployment and mortality should be more strongly revealed for deaths caused by diseases requiring larger medical expenses.</a:t>
            </a:r>
          </a:p>
          <a:p>
            <a:pPr lvl="1">
              <a:buFont typeface="Wingdings" pitchFamily="2" charset="2"/>
              <a:buChar char="Ø"/>
            </a:pPr>
            <a:r>
              <a:rPr lang="en-US" altLang="ko-KR" sz="2000" dirty="0" smtClean="0">
                <a:latin typeface="Arial" pitchFamily="34" charset="0"/>
                <a:cs typeface="Arial" pitchFamily="34" charset="0"/>
              </a:rPr>
              <a:t>The turnaround should be more pronounced for the diseases for which the increase in the benefits per patient paid by the NHI is greater during the 2000s.</a:t>
            </a:r>
          </a:p>
          <a:p>
            <a:pPr>
              <a:buFont typeface="Wingdings" pitchFamily="2" charset="2"/>
              <a:buChar char="§"/>
            </a:pPr>
            <a:r>
              <a:rPr lang="en-US" altLang="ko-KR" sz="2400" dirty="0" smtClean="0">
                <a:latin typeface="Arial" pitchFamily="34" charset="0"/>
                <a:cs typeface="Arial" pitchFamily="34" charset="0"/>
              </a:rPr>
              <a:t>Constructing data on death and medical utilization for 298 disease categories</a:t>
            </a:r>
          </a:p>
          <a:p>
            <a:pPr lvl="1">
              <a:buFont typeface="Wingdings" pitchFamily="2" charset="2"/>
              <a:buChar char="Ø"/>
            </a:pPr>
            <a:r>
              <a:rPr lang="en-US" altLang="ko-KR" sz="2000" dirty="0" smtClean="0">
                <a:latin typeface="Arial" pitchFamily="34" charset="0"/>
                <a:cs typeface="Arial" pitchFamily="34" charset="0"/>
              </a:rPr>
              <a:t>The number of patients and medical expenditures for 298 disease categories from the NHI Yearbooks.</a:t>
            </a:r>
          </a:p>
          <a:p>
            <a:pPr lvl="1">
              <a:buFont typeface="Wingdings" pitchFamily="2" charset="2"/>
              <a:buChar char="Ø"/>
            </a:pPr>
            <a:r>
              <a:rPr lang="en-US" altLang="ko-KR" sz="2000" dirty="0" smtClean="0">
                <a:latin typeface="Arial" pitchFamily="34" charset="0"/>
                <a:cs typeface="Arial" pitchFamily="34" charset="0"/>
              </a:rPr>
              <a:t>Construct cause-specific mortality data using micro data on the Causes of Death Statistics, matching the disease classifications with those of the NHI Yearbooks.</a:t>
            </a:r>
          </a:p>
          <a:p>
            <a:pPr>
              <a:buNone/>
            </a:pPr>
            <a:endParaRPr lang="en-US" altLang="ko-KR" sz="2000" dirty="0" smtClean="0"/>
          </a:p>
          <a:p>
            <a:pPr>
              <a:buFont typeface="Wingdings" pitchFamily="2" charset="2"/>
              <a:buChar char="§"/>
            </a:pPr>
            <a:endParaRPr lang="ko-KR"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720080"/>
          </a:xfrm>
        </p:spPr>
        <p:txBody>
          <a:bodyPr>
            <a:normAutofit fontScale="90000"/>
          </a:bodyPr>
          <a:lstStyle/>
          <a:p>
            <a:r>
              <a:rPr lang="en-US" altLang="ko-KR" sz="3200" b="1" dirty="0" smtClean="0">
                <a:latin typeface="Arial" pitchFamily="34" charset="0"/>
                <a:cs typeface="Arial" pitchFamily="34" charset="0"/>
              </a:rPr>
              <a:t>Empirical Tests of the Effects of the Extended Protection of NHI</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980728"/>
            <a:ext cx="8435280" cy="5688632"/>
          </a:xfrm>
        </p:spPr>
        <p:txBody>
          <a:bodyPr>
            <a:normAutofit/>
          </a:bodyPr>
          <a:lstStyle/>
          <a:p>
            <a:pPr>
              <a:buFont typeface="Wingdings" pitchFamily="2" charset="2"/>
              <a:buChar char="§"/>
            </a:pPr>
            <a:r>
              <a:rPr lang="en-US" altLang="ko-KR" sz="2400" dirty="0" smtClean="0">
                <a:latin typeface="Arial" pitchFamily="34" charset="0"/>
                <a:cs typeface="Arial" pitchFamily="34" charset="0"/>
              </a:rPr>
              <a:t>Estimating the magnitude of change in the coefficient for unemployment for 298 disease categories.</a:t>
            </a:r>
          </a:p>
          <a:p>
            <a:pPr>
              <a:buFont typeface="Wingdings" pitchFamily="2" charset="2"/>
              <a:buChar char="§"/>
            </a:pPr>
            <a:endParaRPr lang="en-US" altLang="ko-KR" sz="2400" dirty="0" smtClean="0">
              <a:latin typeface="Arial" pitchFamily="34" charset="0"/>
              <a:cs typeface="Arial" pitchFamily="34" charset="0"/>
            </a:endParaRPr>
          </a:p>
          <a:p>
            <a:pPr>
              <a:buFont typeface="Wingdings" pitchFamily="2" charset="2"/>
              <a:buChar char="§"/>
            </a:pPr>
            <a:endParaRPr lang="en-US" altLang="ko-KR" sz="2400" dirty="0" smtClean="0">
              <a:latin typeface="Arial" pitchFamily="34" charset="0"/>
              <a:cs typeface="Arial" pitchFamily="34" charset="0"/>
            </a:endParaRPr>
          </a:p>
          <a:p>
            <a:pPr>
              <a:buFont typeface="Wingdings" pitchFamily="2" charset="2"/>
              <a:buChar char="§"/>
            </a:pPr>
            <a:endParaRPr lang="en-US" altLang="ko-KR" sz="2400" dirty="0" smtClean="0">
              <a:latin typeface="Arial" pitchFamily="34" charset="0"/>
              <a:cs typeface="Arial" pitchFamily="34" charset="0"/>
            </a:endParaRPr>
          </a:p>
          <a:p>
            <a:pPr lvl="1">
              <a:buFont typeface="Wingdings" pitchFamily="2" charset="2"/>
              <a:buChar char="Ø"/>
            </a:pPr>
            <a:r>
              <a:rPr lang="en-US" altLang="ko-KR" sz="2000" dirty="0" smtClean="0">
                <a:latin typeface="Arial" pitchFamily="34" charset="0"/>
                <a:cs typeface="Arial" pitchFamily="34" charset="0"/>
              </a:rPr>
              <a:t>I: dummy variable indicating the former period (1991-2001)</a:t>
            </a:r>
          </a:p>
          <a:p>
            <a:pPr lvl="1">
              <a:buFont typeface="Wingdings" pitchFamily="2" charset="2"/>
              <a:buChar char="Ø"/>
            </a:pPr>
            <a:r>
              <a:rPr lang="en-US" altLang="ko-KR" sz="2000" dirty="0" smtClean="0">
                <a:latin typeface="Arial" pitchFamily="34" charset="0"/>
                <a:cs typeface="Arial" pitchFamily="34" charset="0"/>
              </a:rPr>
              <a:t>Subscripts 0: entire period, 1: 1991-2001, 2: 2002-2011</a:t>
            </a:r>
          </a:p>
          <a:p>
            <a:pPr lvl="1">
              <a:buFont typeface="Wingdings" pitchFamily="2" charset="2"/>
              <a:buChar char="Ø"/>
            </a:pPr>
            <a:r>
              <a:rPr lang="en-US" altLang="ko-KR" sz="2000" dirty="0" smtClean="0">
                <a:latin typeface="Arial" pitchFamily="34" charset="0"/>
                <a:cs typeface="Arial" pitchFamily="34" charset="0"/>
              </a:rPr>
              <a:t>Subscript </a:t>
            </a:r>
            <a:r>
              <a:rPr lang="en-US" altLang="ko-KR" sz="2000" dirty="0" err="1" smtClean="0">
                <a:latin typeface="Arial" pitchFamily="34" charset="0"/>
                <a:cs typeface="Arial" pitchFamily="34" charset="0"/>
              </a:rPr>
              <a:t>i</a:t>
            </a:r>
            <a:r>
              <a:rPr lang="en-US" altLang="ko-KR" sz="2000" dirty="0" smtClean="0">
                <a:latin typeface="Arial" pitchFamily="34" charset="0"/>
                <a:cs typeface="Arial" pitchFamily="34" charset="0"/>
              </a:rPr>
              <a:t>: type of disease</a:t>
            </a:r>
          </a:p>
          <a:p>
            <a:pPr lvl="1">
              <a:buFont typeface="Wingdings" pitchFamily="2" charset="2"/>
              <a:buChar char="Ø"/>
            </a:pPr>
            <a:r>
              <a:rPr lang="el-GR" altLang="ko-KR" sz="2000" dirty="0" smtClean="0">
                <a:latin typeface="Arial" pitchFamily="34" charset="0"/>
                <a:cs typeface="Arial" pitchFamily="34" charset="0"/>
              </a:rPr>
              <a:t>γ</a:t>
            </a:r>
            <a:r>
              <a:rPr lang="en-US" altLang="ko-KR" sz="2000" baseline="-25000" dirty="0" smtClean="0">
                <a:latin typeface="Arial" pitchFamily="34" charset="0"/>
                <a:cs typeface="Arial" pitchFamily="34" charset="0"/>
              </a:rPr>
              <a:t>i2</a:t>
            </a:r>
            <a:r>
              <a:rPr lang="en-US" altLang="ko-KR" sz="2000" dirty="0" smtClean="0">
                <a:latin typeface="Arial" pitchFamily="34" charset="0"/>
                <a:cs typeface="Arial" pitchFamily="34" charset="0"/>
              </a:rPr>
              <a:t>:  change in the effect of unemployment on mortality caused by disease </a:t>
            </a:r>
            <a:r>
              <a:rPr lang="en-US" altLang="ko-KR" sz="2000" dirty="0" err="1" smtClean="0">
                <a:latin typeface="Arial" pitchFamily="34" charset="0"/>
                <a:cs typeface="Arial" pitchFamily="34" charset="0"/>
              </a:rPr>
              <a:t>i</a:t>
            </a:r>
            <a:r>
              <a:rPr lang="en-US" altLang="ko-KR" sz="2000" dirty="0" smtClean="0">
                <a:latin typeface="Arial" pitchFamily="34" charset="0"/>
                <a:cs typeface="Arial" pitchFamily="34" charset="0"/>
              </a:rPr>
              <a:t> from the former to the latter period.</a:t>
            </a:r>
          </a:p>
          <a:p>
            <a:pPr>
              <a:buFont typeface="Wingdings" pitchFamily="2" charset="2"/>
              <a:buChar char="§"/>
            </a:pPr>
            <a:r>
              <a:rPr lang="en-US" altLang="ko-KR" sz="2400" dirty="0" smtClean="0">
                <a:latin typeface="Arial" pitchFamily="34" charset="0"/>
                <a:cs typeface="Arial" pitchFamily="34" charset="0"/>
              </a:rPr>
              <a:t>Estimating the effects of variables on medical utilizations on the estimated magnitude of the change</a:t>
            </a:r>
          </a:p>
          <a:p>
            <a:pPr>
              <a:buNone/>
            </a:pPr>
            <a:endParaRPr lang="en-US" altLang="ko-KR" sz="2400" dirty="0" smtClean="0">
              <a:latin typeface="Arial" pitchFamily="34" charset="0"/>
              <a:cs typeface="Arial" pitchFamily="34" charset="0"/>
            </a:endParaRPr>
          </a:p>
          <a:p>
            <a:pPr lvl="1">
              <a:buFont typeface="Wingdings" pitchFamily="2" charset="2"/>
              <a:buChar char="Ø"/>
            </a:pPr>
            <a:r>
              <a:rPr lang="en-US" altLang="ko-KR" sz="2000" dirty="0" smtClean="0">
                <a:latin typeface="Arial" pitchFamily="34" charset="0"/>
                <a:cs typeface="Arial" pitchFamily="34" charset="0"/>
              </a:rPr>
              <a:t>X: variables on medical utilizations</a:t>
            </a:r>
          </a:p>
          <a:p>
            <a:pPr>
              <a:buNone/>
            </a:pPr>
            <a:endParaRPr lang="en-US" altLang="ko-KR" sz="2000" dirty="0" smtClean="0"/>
          </a:p>
          <a:p>
            <a:pPr>
              <a:buFont typeface="Wingdings" pitchFamily="2" charset="2"/>
              <a:buChar char="§"/>
            </a:pPr>
            <a:endParaRPr lang="ko-KR" altLang="en-US" sz="2400"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1988840"/>
            <a:ext cx="5832648" cy="415269"/>
          </a:xfrm>
          <a:prstGeom prst="rect">
            <a:avLst/>
          </a:prstGeom>
          <a:noFill/>
        </p:spPr>
      </p:pic>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3584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43608" y="2492896"/>
            <a:ext cx="7560840" cy="422281"/>
          </a:xfrm>
          <a:prstGeom prst="rect">
            <a:avLst/>
          </a:prstGeom>
          <a:noFill/>
        </p:spPr>
      </p:pic>
      <p:sp>
        <p:nvSpPr>
          <p:cNvPr id="3584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3584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99792" y="5733256"/>
            <a:ext cx="2406584" cy="360040"/>
          </a:xfrm>
          <a:prstGeom prst="rect">
            <a:avLst/>
          </a:prstGeom>
          <a:noFill/>
        </p:spPr>
      </p:pic>
      <p:sp>
        <p:nvSpPr>
          <p:cNvPr id="35847" name="Rectangle 7"/>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467544" y="260648"/>
            <a:ext cx="8208912" cy="1152128"/>
          </a:xfrm>
        </p:spPr>
        <p:txBody>
          <a:bodyPr>
            <a:normAutofit fontScale="90000"/>
          </a:bodyPr>
          <a:lstStyle/>
          <a:p>
            <a:pPr latinLnBrk="0"/>
            <a:r>
              <a:rPr lang="en-US" altLang="ko-KR" sz="2800" dirty="0" smtClean="0"/>
              <a:t/>
            </a:r>
            <a:br>
              <a:rPr lang="en-US" altLang="ko-KR" sz="2800" dirty="0" smtClean="0"/>
            </a:br>
            <a:r>
              <a:rPr lang="en-US" altLang="ko-KR" sz="2800" dirty="0" smtClean="0"/>
              <a:t/>
            </a:r>
            <a:br>
              <a:rPr lang="en-US" altLang="ko-KR" sz="2800" dirty="0" smtClean="0"/>
            </a:br>
            <a:r>
              <a:rPr lang="en-US" altLang="ko-KR" sz="2800" dirty="0" smtClean="0"/>
              <a:t/>
            </a:r>
            <a:br>
              <a:rPr lang="en-US" altLang="ko-KR" sz="2800" dirty="0" smtClean="0"/>
            </a:br>
            <a:r>
              <a:rPr lang="en-US" altLang="ko-KR" sz="2700" b="1" dirty="0" smtClean="0">
                <a:latin typeface="Arial" pitchFamily="34" charset="0"/>
                <a:cs typeface="Arial" pitchFamily="34" charset="0"/>
              </a:rPr>
              <a:t>Table 5</a:t>
            </a:r>
            <a:r>
              <a:rPr lang="ko-KR" altLang="ko-KR" sz="2700" b="1" dirty="0" smtClean="0">
                <a:latin typeface="Arial" pitchFamily="34" charset="0"/>
                <a:cs typeface="Arial" pitchFamily="34" charset="0"/>
              </a:rPr>
              <a:t/>
            </a:r>
            <a:br>
              <a:rPr lang="ko-KR" altLang="ko-KR" sz="2700" b="1" dirty="0" smtClean="0">
                <a:latin typeface="Arial" pitchFamily="34" charset="0"/>
                <a:cs typeface="Arial" pitchFamily="34" charset="0"/>
              </a:rPr>
            </a:br>
            <a:r>
              <a:rPr lang="en-US" altLang="ko-KR" sz="2700" b="1" dirty="0" smtClean="0">
                <a:latin typeface="Arial" pitchFamily="34" charset="0"/>
                <a:cs typeface="Arial" pitchFamily="34" charset="0"/>
              </a:rPr>
              <a:t>The Correlation between Medical Utilization and the Changing Effect</a:t>
            </a:r>
            <a:r>
              <a:rPr lang="ko-KR" altLang="ko-KR" sz="2700" b="1" dirty="0" smtClean="0">
                <a:latin typeface="Arial" pitchFamily="34" charset="0"/>
                <a:cs typeface="Arial" pitchFamily="34" charset="0"/>
              </a:rPr>
              <a:t/>
            </a:r>
            <a:br>
              <a:rPr lang="ko-KR" altLang="ko-KR" sz="2700" b="1" dirty="0" smtClean="0">
                <a:latin typeface="Arial" pitchFamily="34" charset="0"/>
                <a:cs typeface="Arial" pitchFamily="34" charset="0"/>
              </a:rPr>
            </a:br>
            <a:r>
              <a:rPr lang="en-US" altLang="ko-KR" sz="2000" dirty="0" smtClean="0"/>
              <a:t> </a:t>
            </a:r>
            <a:br>
              <a:rPr lang="en-US" altLang="ko-KR" sz="2000" dirty="0" smtClean="0"/>
            </a:br>
            <a:r>
              <a:rPr lang="en-US" altLang="ko-KR" sz="2000" dirty="0" smtClean="0"/>
              <a:t/>
            </a:r>
            <a:br>
              <a:rPr lang="en-US" altLang="ko-KR" sz="2000" dirty="0" smtClean="0"/>
            </a:br>
            <a:r>
              <a:rPr lang="en-US" altLang="ko-KR" sz="2800" dirty="0" smtClean="0"/>
              <a:t/>
            </a:r>
            <a:br>
              <a:rPr lang="en-US" altLang="ko-KR" sz="2800" dirty="0" smtClean="0"/>
            </a:br>
            <a:endParaRPr lang="ko-KR" altLang="en-US" sz="2700" dirty="0">
              <a:latin typeface="Arial" pitchFamily="34" charset="0"/>
              <a:cs typeface="Arial" pitchFamily="34" charset="0"/>
            </a:endParaRPr>
          </a:p>
        </p:txBody>
      </p:sp>
      <p:sp>
        <p:nvSpPr>
          <p:cNvPr id="8" name="부제목 7"/>
          <p:cNvSpPr>
            <a:spLocks noGrp="1"/>
          </p:cNvSpPr>
          <p:nvPr>
            <p:ph type="subTitle" idx="1"/>
          </p:nvPr>
        </p:nvSpPr>
        <p:spPr>
          <a:xfrm>
            <a:off x="251520" y="4653136"/>
            <a:ext cx="8640960" cy="1872208"/>
          </a:xfrm>
        </p:spPr>
        <p:txBody>
          <a:bodyPr>
            <a:normAutofit fontScale="85000" lnSpcReduction="20000"/>
          </a:bodyPr>
          <a:lstStyle/>
          <a:p>
            <a:pPr algn="l"/>
            <a:r>
              <a:rPr lang="en-US" altLang="ko-KR" sz="1900" dirty="0" smtClean="0">
                <a:solidFill>
                  <a:schemeClr val="tx1"/>
                </a:solidFill>
                <a:latin typeface="Arial" pitchFamily="34" charset="0"/>
                <a:cs typeface="Arial" pitchFamily="34" charset="0"/>
              </a:rPr>
              <a:t>Note: The dependent variable is the degree of changes in the regression coefficients on log unemployment rates from 1991-2001 to 2002-2011, i.e., . Explanatory variables are medical utilization in won by each disease (1 billion won), the number of patients (1 million people) and medical utilization per patient (1 million won). Observations are weighted by the square root of the number of 2011 deaths by each disease.</a:t>
            </a:r>
            <a:endParaRPr lang="ko-KR" altLang="ko-KR" sz="1900" dirty="0" smtClean="0">
              <a:solidFill>
                <a:schemeClr val="tx1"/>
              </a:solidFill>
              <a:latin typeface="Arial" pitchFamily="34" charset="0"/>
              <a:cs typeface="Arial" pitchFamily="34" charset="0"/>
            </a:endParaRPr>
          </a:p>
          <a:p>
            <a:pPr algn="l"/>
            <a:r>
              <a:rPr lang="en-US" altLang="ko-KR" sz="1900" dirty="0" smtClean="0">
                <a:solidFill>
                  <a:schemeClr val="tx1"/>
                </a:solidFill>
                <a:latin typeface="Arial" pitchFamily="34" charset="0"/>
                <a:cs typeface="Arial" pitchFamily="34" charset="0"/>
              </a:rPr>
              <a:t>*** Statistical significance for 0.10 level.</a:t>
            </a:r>
            <a:endParaRPr lang="ko-KR" altLang="ko-KR" sz="1900" dirty="0" smtClean="0">
              <a:solidFill>
                <a:schemeClr val="tx1"/>
              </a:solidFill>
              <a:latin typeface="Arial" pitchFamily="34" charset="0"/>
              <a:cs typeface="Arial" pitchFamily="34" charset="0"/>
            </a:endParaRPr>
          </a:p>
          <a:p>
            <a:pPr algn="l"/>
            <a:r>
              <a:rPr lang="en-US" altLang="ko-KR" sz="1900" dirty="0" smtClean="0">
                <a:solidFill>
                  <a:schemeClr val="tx1"/>
                </a:solidFill>
                <a:latin typeface="Arial" pitchFamily="34" charset="0"/>
                <a:cs typeface="Arial" pitchFamily="34" charset="0"/>
              </a:rPr>
              <a:t>*** Statistical significance for 0.05 level.</a:t>
            </a:r>
            <a:endParaRPr lang="ko-KR" altLang="ko-KR" sz="1900" dirty="0" smtClean="0">
              <a:solidFill>
                <a:schemeClr val="tx1"/>
              </a:solidFill>
              <a:latin typeface="Arial" pitchFamily="34" charset="0"/>
              <a:cs typeface="Arial" pitchFamily="34" charset="0"/>
            </a:endParaRPr>
          </a:p>
          <a:p>
            <a:pPr algn="l"/>
            <a:r>
              <a:rPr lang="en-US" altLang="ko-KR" sz="1900" dirty="0" smtClean="0">
                <a:solidFill>
                  <a:schemeClr val="tx1"/>
                </a:solidFill>
                <a:latin typeface="Arial" pitchFamily="34" charset="0"/>
                <a:cs typeface="Arial" pitchFamily="34" charset="0"/>
              </a:rPr>
              <a:t>*** Statistical significance for 0.01 level.</a:t>
            </a:r>
            <a:endParaRPr lang="ko-KR" altLang="ko-KR" sz="1900" dirty="0" smtClean="0">
              <a:solidFill>
                <a:schemeClr val="tx1"/>
              </a:solidFill>
              <a:latin typeface="Arial" pitchFamily="34" charset="0"/>
              <a:cs typeface="Arial" pitchFamily="34" charset="0"/>
            </a:endParaRPr>
          </a:p>
          <a:p>
            <a:pPr algn="l"/>
            <a:endParaRPr lang="ko-KR" altLang="en-US" sz="1800" dirty="0"/>
          </a:p>
        </p:txBody>
      </p:sp>
      <p:pic>
        <p:nvPicPr>
          <p:cNvPr id="2765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86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pic>
        <p:nvPicPr>
          <p:cNvPr id="286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14300" cy="180975"/>
          </a:xfrm>
          <a:prstGeom prst="rect">
            <a:avLst/>
          </a:prstGeom>
          <a:noFill/>
        </p:spPr>
      </p:pic>
      <p:graphicFrame>
        <p:nvGraphicFramePr>
          <p:cNvPr id="10" name="표 9"/>
          <p:cNvGraphicFramePr>
            <a:graphicFrameLocks noGrp="1"/>
          </p:cNvGraphicFramePr>
          <p:nvPr/>
        </p:nvGraphicFramePr>
        <p:xfrm>
          <a:off x="179512" y="1484784"/>
          <a:ext cx="8712969" cy="3024335"/>
        </p:xfrm>
        <a:graphic>
          <a:graphicData uri="http://schemas.openxmlformats.org/drawingml/2006/table">
            <a:tbl>
              <a:tblPr/>
              <a:tblGrid>
                <a:gridCol w="1573878"/>
                <a:gridCol w="1265376"/>
                <a:gridCol w="1174743"/>
                <a:gridCol w="1174743"/>
                <a:gridCol w="1174743"/>
                <a:gridCol w="1174743"/>
                <a:gridCol w="1174743"/>
              </a:tblGrid>
              <a:tr h="907301">
                <a:tc rowSpan="2">
                  <a:txBody>
                    <a:bodyPr/>
                    <a:lstStyle/>
                    <a:p>
                      <a:pPr algn="l" latinLnBrk="0">
                        <a:spcAft>
                          <a:spcPts val="0"/>
                        </a:spcAft>
                      </a:pPr>
                      <a:endParaRPr lang="en-US" sz="18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0">
                        <a:spcAft>
                          <a:spcPts val="0"/>
                        </a:spcAft>
                      </a:pPr>
                      <a:r>
                        <a:rPr lang="en-US" sz="1800" kern="100" dirty="0">
                          <a:latin typeface="Times New Roman"/>
                          <a:ea typeface="맑은 고딕"/>
                          <a:cs typeface="Times New Roman"/>
                        </a:rPr>
                        <a:t>The treatment amount,</a:t>
                      </a:r>
                      <a:endParaRPr lang="ko-KR" sz="1800" kern="100" dirty="0">
                        <a:latin typeface="맑은 고딕"/>
                        <a:ea typeface="맑은 고딕"/>
                        <a:cs typeface="Times New Roman"/>
                      </a:endParaRPr>
                    </a:p>
                    <a:p>
                      <a:pPr algn="ctr" latinLnBrk="0">
                        <a:spcAft>
                          <a:spcPts val="0"/>
                        </a:spcAft>
                      </a:pPr>
                      <a:r>
                        <a:rPr lang="en-US" sz="1800" kern="100" dirty="0">
                          <a:latin typeface="Times New Roman"/>
                          <a:ea typeface="맑은 고딕"/>
                          <a:cs typeface="Times New Roman"/>
                        </a:rPr>
                        <a:t>2011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0">
                        <a:spcAft>
                          <a:spcPts val="0"/>
                        </a:spcAft>
                      </a:pPr>
                      <a:r>
                        <a:rPr lang="en-US" sz="1800" kern="100">
                          <a:latin typeface="Times New Roman"/>
                          <a:ea typeface="맑은 고딕"/>
                          <a:cs typeface="Times New Roman"/>
                        </a:rPr>
                        <a:t>Change in</a:t>
                      </a:r>
                      <a:endParaRPr lang="ko-KR" sz="1800" kern="100">
                        <a:latin typeface="맑은 고딕"/>
                        <a:ea typeface="맑은 고딕"/>
                        <a:cs typeface="Times New Roman"/>
                      </a:endParaRPr>
                    </a:p>
                    <a:p>
                      <a:pPr algn="ctr" latinLnBrk="0">
                        <a:spcAft>
                          <a:spcPts val="0"/>
                        </a:spcAft>
                      </a:pPr>
                      <a:r>
                        <a:rPr lang="en-US" sz="1800" kern="100">
                          <a:latin typeface="Times New Roman"/>
                          <a:ea typeface="맑은 고딕"/>
                          <a:cs typeface="Times New Roman"/>
                        </a:rPr>
                        <a:t>the treatment amount, 2000-2011</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0">
                        <a:spcAft>
                          <a:spcPts val="0"/>
                        </a:spcAft>
                      </a:pPr>
                      <a:r>
                        <a:rPr lang="en-US" sz="1800" kern="100" dirty="0">
                          <a:latin typeface="Times New Roman"/>
                          <a:ea typeface="맑은 고딕"/>
                          <a:cs typeface="Times New Roman"/>
                        </a:rPr>
                        <a:t>Change in</a:t>
                      </a:r>
                      <a:endParaRPr lang="ko-KR" sz="1800" kern="100" dirty="0">
                        <a:latin typeface="맑은 고딕"/>
                        <a:ea typeface="맑은 고딕"/>
                        <a:cs typeface="Times New Roman"/>
                      </a:endParaRPr>
                    </a:p>
                    <a:p>
                      <a:pPr algn="ctr" latinLnBrk="0">
                        <a:spcAft>
                          <a:spcPts val="0"/>
                        </a:spcAft>
                      </a:pPr>
                      <a:r>
                        <a:rPr lang="en-US" sz="1800" kern="100" dirty="0">
                          <a:latin typeface="Times New Roman"/>
                          <a:ea typeface="맑은 고딕"/>
                          <a:cs typeface="Times New Roman"/>
                        </a:rPr>
                        <a:t>the patient payments,</a:t>
                      </a:r>
                      <a:endParaRPr lang="ko-KR" sz="1800" kern="100" dirty="0">
                        <a:latin typeface="맑은 고딕"/>
                        <a:ea typeface="맑은 고딕"/>
                        <a:cs typeface="Times New Roman"/>
                      </a:endParaRPr>
                    </a:p>
                    <a:p>
                      <a:pPr algn="ctr" latinLnBrk="0">
                        <a:spcAft>
                          <a:spcPts val="0"/>
                        </a:spcAft>
                      </a:pPr>
                      <a:r>
                        <a:rPr lang="en-US" sz="1800" kern="100" dirty="0">
                          <a:latin typeface="Times New Roman"/>
                          <a:ea typeface="맑은 고딕"/>
                          <a:cs typeface="Times New Roman"/>
                        </a:rPr>
                        <a:t>2000-2011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302433">
                <a:tc vMerge="1">
                  <a:txBody>
                    <a:bodyPr/>
                    <a:lstStyle/>
                    <a:p>
                      <a:pPr latinLnBrk="1"/>
                      <a:endParaRPr lang="ko-KR" altLang="en-US"/>
                    </a:p>
                  </a:txBody>
                  <a:tcPr/>
                </a:tc>
                <a:tc>
                  <a:txBody>
                    <a:bodyPr/>
                    <a:lstStyle/>
                    <a:p>
                      <a:pPr algn="ctr" latinLnBrk="0">
                        <a:spcAft>
                          <a:spcPts val="0"/>
                        </a:spcAft>
                      </a:pPr>
                      <a:r>
                        <a:rPr lang="en-US" sz="1800" kern="100" dirty="0">
                          <a:latin typeface="Times New Roman"/>
                          <a:ea typeface="맑은 고딕"/>
                          <a:cs typeface="Times New Roman"/>
                        </a:rPr>
                        <a:t>(1)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800" kern="100" dirty="0">
                          <a:latin typeface="Times New Roman"/>
                          <a:ea typeface="맑은 고딕"/>
                          <a:cs typeface="Times New Roman"/>
                        </a:rPr>
                        <a:t>(2)</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800" kern="100" dirty="0">
                          <a:latin typeface="Times New Roman"/>
                          <a:ea typeface="맑은 고딕"/>
                          <a:cs typeface="Times New Roman"/>
                        </a:rPr>
                        <a:t>(3)</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800" kern="100" dirty="0">
                          <a:latin typeface="Times New Roman"/>
                          <a:ea typeface="맑은 고딕"/>
                          <a:cs typeface="Times New Roman"/>
                        </a:rPr>
                        <a:t>(4)</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800" kern="100" dirty="0">
                          <a:latin typeface="Times New Roman"/>
                          <a:ea typeface="맑은 고딕"/>
                          <a:cs typeface="Times New Roman"/>
                        </a:rPr>
                        <a:t>(5)</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800" kern="100" dirty="0">
                          <a:latin typeface="Times New Roman"/>
                          <a:ea typeface="맑은 고딕"/>
                          <a:cs typeface="Times New Roman"/>
                        </a:rPr>
                        <a:t>(6)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gn="l" latinLnBrk="0">
                        <a:spcAft>
                          <a:spcPts val="0"/>
                        </a:spcAft>
                      </a:pPr>
                      <a:r>
                        <a:rPr lang="en-US" sz="1800" kern="100">
                          <a:latin typeface="Times New Roman"/>
                          <a:ea typeface="맑은 고딕"/>
                          <a:cs typeface="Times New Roman"/>
                        </a:rPr>
                        <a:t>Expenditure</a:t>
                      </a:r>
                      <a:endParaRPr lang="ko-KR" sz="1800" kern="100">
                        <a:latin typeface="맑은 고딕"/>
                        <a:ea typeface="맑은 고딕"/>
                        <a:cs typeface="Times New Roman"/>
                      </a:endParaRPr>
                    </a:p>
                    <a:p>
                      <a:pPr algn="l" latinLnBrk="0">
                        <a:spcAft>
                          <a:spcPts val="0"/>
                        </a:spcAft>
                      </a:pPr>
                      <a:r>
                        <a:rPr lang="en-US" sz="1800" kern="100">
                          <a:latin typeface="Times New Roman"/>
                          <a:ea typeface="맑은 고딕"/>
                          <a:cs typeface="Times New Roman"/>
                        </a:rPr>
                        <a:t>per patient</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dirty="0">
                          <a:solidFill>
                            <a:srgbClr val="000000"/>
                          </a:solidFill>
                          <a:latin typeface="Times New Roman"/>
                          <a:ea typeface="맑은 고딕"/>
                          <a:cs typeface="Times New Roman"/>
                        </a:rPr>
                        <a:t>8.1178**</a:t>
                      </a:r>
                      <a:endParaRPr lang="ko-KR" sz="1800" kern="100" dirty="0">
                        <a:latin typeface="맑은 고딕"/>
                        <a:ea typeface="맑은 고딕"/>
                        <a:cs typeface="Times New Roman"/>
                      </a:endParaRPr>
                    </a:p>
                    <a:p>
                      <a:pPr algn="l" latinLnBrk="0">
                        <a:spcAft>
                          <a:spcPts val="0"/>
                        </a:spcAft>
                      </a:pPr>
                      <a:r>
                        <a:rPr lang="en-US" sz="1800" kern="100" dirty="0">
                          <a:solidFill>
                            <a:srgbClr val="000000"/>
                          </a:solidFill>
                          <a:latin typeface="Times New Roman"/>
                          <a:ea typeface="맑은 고딕"/>
                          <a:cs typeface="Times New Roman"/>
                        </a:rPr>
                        <a:t>(2.8201)</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dirty="0">
                          <a:solidFill>
                            <a:srgbClr val="000000"/>
                          </a:solidFill>
                          <a:latin typeface="Times New Roman"/>
                          <a:ea typeface="맑은 고딕"/>
                          <a:cs typeface="Times New Roman"/>
                        </a:rPr>
                        <a:t>10.4313**</a:t>
                      </a:r>
                      <a:endParaRPr lang="ko-KR" sz="1800" kern="100" dirty="0">
                        <a:latin typeface="맑은 고딕"/>
                        <a:ea typeface="맑은 고딕"/>
                        <a:cs typeface="Times New Roman"/>
                      </a:endParaRPr>
                    </a:p>
                    <a:p>
                      <a:pPr algn="l" latinLnBrk="0">
                        <a:spcAft>
                          <a:spcPts val="0"/>
                        </a:spcAft>
                      </a:pPr>
                      <a:r>
                        <a:rPr lang="en-US" sz="1800" kern="100" dirty="0">
                          <a:solidFill>
                            <a:srgbClr val="000000"/>
                          </a:solidFill>
                          <a:latin typeface="Times New Roman"/>
                          <a:ea typeface="맑은 고딕"/>
                          <a:cs typeface="Times New Roman"/>
                        </a:rPr>
                        <a:t>(4.2798)</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a:solidFill>
                            <a:srgbClr val="000000"/>
                          </a:solidFill>
                          <a:latin typeface="Times New Roman"/>
                          <a:ea typeface="맑은 고딕"/>
                          <a:cs typeface="Times New Roman"/>
                        </a:rPr>
                        <a:t>-41.6397</a:t>
                      </a:r>
                      <a:endParaRPr lang="ko-KR" sz="1800" kern="100">
                        <a:latin typeface="맑은 고딕"/>
                        <a:ea typeface="맑은 고딕"/>
                        <a:cs typeface="Times New Roman"/>
                      </a:endParaRPr>
                    </a:p>
                    <a:p>
                      <a:pPr algn="l" latinLnBrk="0">
                        <a:spcAft>
                          <a:spcPts val="0"/>
                        </a:spcAft>
                      </a:pPr>
                      <a:r>
                        <a:rPr lang="en-US" sz="1800" kern="100">
                          <a:solidFill>
                            <a:srgbClr val="000000"/>
                          </a:solidFill>
                          <a:latin typeface="Times New Roman"/>
                          <a:ea typeface="맑은 고딕"/>
                          <a:cs typeface="Times New Roman"/>
                        </a:rPr>
                        <a:t>(45.2960)</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gn="l" latinLnBrk="0">
                        <a:spcAft>
                          <a:spcPts val="0"/>
                        </a:spcAft>
                      </a:pPr>
                      <a:r>
                        <a:rPr lang="en-US" sz="1800" kern="100" dirty="0">
                          <a:latin typeface="Times New Roman"/>
                          <a:ea typeface="맑은 고딕"/>
                          <a:cs typeface="Times New Roman"/>
                        </a:rPr>
                        <a:t>Expenditure</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a:solidFill>
                            <a:srgbClr val="000000"/>
                          </a:solidFill>
                          <a:latin typeface="Times New Roman"/>
                          <a:ea typeface="맑은 고딕"/>
                          <a:cs typeface="Times New Roman"/>
                        </a:rPr>
                        <a:t>0.0539**</a:t>
                      </a:r>
                      <a:endParaRPr lang="ko-KR" sz="1800" kern="100">
                        <a:latin typeface="맑은 고딕"/>
                        <a:ea typeface="맑은 고딕"/>
                        <a:cs typeface="Times New Roman"/>
                      </a:endParaRPr>
                    </a:p>
                    <a:p>
                      <a:pPr algn="l" latinLnBrk="0">
                        <a:spcAft>
                          <a:spcPts val="0"/>
                        </a:spcAft>
                      </a:pPr>
                      <a:r>
                        <a:rPr lang="en-US" sz="1800" kern="100">
                          <a:solidFill>
                            <a:srgbClr val="000000"/>
                          </a:solidFill>
                          <a:latin typeface="Times New Roman"/>
                          <a:ea typeface="맑은 고딕"/>
                          <a:cs typeface="Times New Roman"/>
                        </a:rPr>
                        <a:t>(0.0247)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dirty="0">
                          <a:solidFill>
                            <a:srgbClr val="000000"/>
                          </a:solidFill>
                          <a:latin typeface="Times New Roman"/>
                          <a:ea typeface="맑은 고딕"/>
                          <a:cs typeface="Times New Roman"/>
                        </a:rPr>
                        <a:t>0.0652**</a:t>
                      </a:r>
                      <a:endParaRPr lang="ko-KR" sz="1800" kern="100" dirty="0">
                        <a:latin typeface="맑은 고딕"/>
                        <a:ea typeface="맑은 고딕"/>
                        <a:cs typeface="Times New Roman"/>
                      </a:endParaRPr>
                    </a:p>
                    <a:p>
                      <a:pPr algn="l" latinLnBrk="0">
                        <a:spcAft>
                          <a:spcPts val="0"/>
                        </a:spcAft>
                      </a:pPr>
                      <a:r>
                        <a:rPr lang="en-US" sz="1800" kern="100" dirty="0">
                          <a:solidFill>
                            <a:srgbClr val="000000"/>
                          </a:solidFill>
                          <a:latin typeface="Times New Roman"/>
                          <a:ea typeface="맑은 고딕"/>
                          <a:cs typeface="Times New Roman"/>
                        </a:rPr>
                        <a:t>(0.0294)</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a:solidFill>
                            <a:srgbClr val="000000"/>
                          </a:solidFill>
                          <a:latin typeface="Times New Roman"/>
                          <a:ea typeface="맑은 고딕"/>
                          <a:cs typeface="Times New Roman"/>
                        </a:rPr>
                        <a:t>0.1611</a:t>
                      </a:r>
                      <a:endParaRPr lang="ko-KR" sz="1800" kern="100">
                        <a:latin typeface="맑은 고딕"/>
                        <a:ea typeface="맑은 고딕"/>
                        <a:cs typeface="Times New Roman"/>
                      </a:endParaRPr>
                    </a:p>
                    <a:p>
                      <a:pPr algn="l" latinLnBrk="0">
                        <a:spcAft>
                          <a:spcPts val="0"/>
                        </a:spcAft>
                      </a:pPr>
                      <a:r>
                        <a:rPr lang="en-US" sz="1800" kern="100">
                          <a:solidFill>
                            <a:srgbClr val="000000"/>
                          </a:solidFill>
                          <a:latin typeface="Times New Roman"/>
                          <a:ea typeface="맑은 고딕"/>
                          <a:cs typeface="Times New Roman"/>
                        </a:rPr>
                        <a:t>(0.1142)</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gn="l" latinLnBrk="0">
                        <a:spcAft>
                          <a:spcPts val="0"/>
                        </a:spcAft>
                      </a:pPr>
                      <a:r>
                        <a:rPr lang="en-US" sz="1800" kern="100">
                          <a:latin typeface="Times New Roman"/>
                          <a:ea typeface="맑은 고딕"/>
                          <a:cs typeface="Times New Roman"/>
                        </a:rPr>
                        <a:t>Number of</a:t>
                      </a:r>
                      <a:endParaRPr lang="ko-KR" sz="1800" kern="100">
                        <a:latin typeface="맑은 고딕"/>
                        <a:ea typeface="맑은 고딕"/>
                        <a:cs typeface="Times New Roman"/>
                      </a:endParaRPr>
                    </a:p>
                    <a:p>
                      <a:pPr algn="l" latinLnBrk="0">
                        <a:spcAft>
                          <a:spcPts val="0"/>
                        </a:spcAft>
                      </a:pPr>
                      <a:r>
                        <a:rPr lang="en-US" sz="1800" kern="100">
                          <a:latin typeface="Times New Roman"/>
                          <a:ea typeface="맑은 고딕"/>
                          <a:cs typeface="Times New Roman"/>
                        </a:rPr>
                        <a:t>patients</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a:solidFill>
                            <a:srgbClr val="000000"/>
                          </a:solidFill>
                          <a:latin typeface="Times New Roman"/>
                          <a:ea typeface="맑은 고딕"/>
                          <a:cs typeface="Times New Roman"/>
                        </a:rPr>
                        <a:t>-0.0128*</a:t>
                      </a:r>
                      <a:endParaRPr lang="ko-KR" sz="1800" kern="100">
                        <a:latin typeface="맑은 고딕"/>
                        <a:ea typeface="맑은 고딕"/>
                        <a:cs typeface="Times New Roman"/>
                      </a:endParaRPr>
                    </a:p>
                    <a:p>
                      <a:pPr algn="l" latinLnBrk="0">
                        <a:spcAft>
                          <a:spcPts val="0"/>
                        </a:spcAft>
                      </a:pPr>
                      <a:r>
                        <a:rPr lang="en-US" sz="1800" kern="100">
                          <a:solidFill>
                            <a:srgbClr val="000000"/>
                          </a:solidFill>
                          <a:latin typeface="Times New Roman"/>
                          <a:ea typeface="맑은 고딕"/>
                          <a:cs typeface="Times New Roman"/>
                        </a:rPr>
                        <a:t>(0.0067)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a:solidFill>
                            <a:srgbClr val="000000"/>
                          </a:solidFill>
                          <a:latin typeface="Times New Roman"/>
                          <a:ea typeface="맑은 고딕"/>
                          <a:cs typeface="Times New Roman"/>
                        </a:rPr>
                        <a:t>-0.0272**</a:t>
                      </a:r>
                      <a:endParaRPr lang="ko-KR" sz="1800" kern="100">
                        <a:latin typeface="맑은 고딕"/>
                        <a:ea typeface="맑은 고딕"/>
                        <a:cs typeface="Times New Roman"/>
                      </a:endParaRPr>
                    </a:p>
                    <a:p>
                      <a:pPr algn="l" latinLnBrk="0">
                        <a:spcAft>
                          <a:spcPts val="0"/>
                        </a:spcAft>
                      </a:pPr>
                      <a:r>
                        <a:rPr lang="en-US" sz="1800" kern="100">
                          <a:solidFill>
                            <a:srgbClr val="000000"/>
                          </a:solidFill>
                          <a:latin typeface="Times New Roman"/>
                          <a:ea typeface="맑은 고딕"/>
                          <a:cs typeface="Times New Roman"/>
                        </a:rPr>
                        <a:t>(0.0127)</a:t>
                      </a:r>
                      <a:endParaRPr lang="ko-KR" sz="18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endParaRPr lang="en-US" sz="1800" kern="100" dirty="0">
                        <a:solidFill>
                          <a:srgbClr val="000000"/>
                        </a:solidFill>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US" sz="1800" kern="100" dirty="0">
                          <a:solidFill>
                            <a:srgbClr val="000000"/>
                          </a:solidFill>
                          <a:latin typeface="Times New Roman"/>
                          <a:ea typeface="맑은 고딕"/>
                          <a:cs typeface="Times New Roman"/>
                        </a:rPr>
                        <a:t>-0.0265*</a:t>
                      </a:r>
                      <a:endParaRPr lang="ko-KR" sz="1800" kern="100" dirty="0">
                        <a:latin typeface="맑은 고딕"/>
                        <a:ea typeface="맑은 고딕"/>
                        <a:cs typeface="Times New Roman"/>
                      </a:endParaRPr>
                    </a:p>
                    <a:p>
                      <a:pPr algn="l" latinLnBrk="0">
                        <a:spcAft>
                          <a:spcPts val="0"/>
                        </a:spcAft>
                      </a:pPr>
                      <a:r>
                        <a:rPr lang="en-US" sz="1800" kern="100" dirty="0">
                          <a:solidFill>
                            <a:srgbClr val="000000"/>
                          </a:solidFill>
                          <a:latin typeface="Times New Roman"/>
                          <a:ea typeface="맑은 고딕"/>
                          <a:cs typeface="Times New Roman"/>
                        </a:rPr>
                        <a:t>(0.0146)</a:t>
                      </a:r>
                      <a:endParaRPr lang="ko-KR" sz="18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720080"/>
          </a:xfrm>
        </p:spPr>
        <p:txBody>
          <a:bodyPr>
            <a:normAutofit/>
          </a:bodyPr>
          <a:lstStyle/>
          <a:p>
            <a:r>
              <a:rPr lang="en-US" altLang="ko-KR" sz="3200" b="1" dirty="0" smtClean="0">
                <a:latin typeface="Arial" pitchFamily="34" charset="0"/>
                <a:cs typeface="Arial" pitchFamily="34" charset="0"/>
              </a:rPr>
              <a:t>Empirical Tests: Regression Results</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980728"/>
            <a:ext cx="8229600" cy="5688632"/>
          </a:xfrm>
        </p:spPr>
        <p:txBody>
          <a:bodyPr>
            <a:normAutofit/>
          </a:bodyPr>
          <a:lstStyle/>
          <a:p>
            <a:pPr>
              <a:buFont typeface="Wingdings" pitchFamily="2" charset="2"/>
              <a:buChar char="§"/>
            </a:pPr>
            <a:r>
              <a:rPr lang="en-US" altLang="ko-KR" sz="2400" dirty="0" smtClean="0">
                <a:latin typeface="Arial" pitchFamily="34" charset="0"/>
                <a:cs typeface="Arial" pitchFamily="34" charset="0"/>
              </a:rPr>
              <a:t>The results are consistent with the hypothesis that the extended medical protections in the 2000s contributed to the change in the relationship between business cycle and mortality.</a:t>
            </a:r>
          </a:p>
          <a:p>
            <a:pPr lvl="1">
              <a:buFont typeface="Wingdings" pitchFamily="2" charset="2"/>
              <a:buChar char="Ø"/>
            </a:pPr>
            <a:r>
              <a:rPr lang="en-US" altLang="ko-KR" sz="2000" dirty="0" smtClean="0">
                <a:latin typeface="Arial" pitchFamily="34" charset="0"/>
                <a:cs typeface="Arial" pitchFamily="34" charset="0"/>
              </a:rPr>
              <a:t>Medical expenditure per patient in 2011 is positively related to the size of the change in the effect of unemployment.</a:t>
            </a:r>
          </a:p>
          <a:p>
            <a:pPr lvl="1">
              <a:buFont typeface="Wingdings" pitchFamily="2" charset="2"/>
              <a:buChar char="Ø"/>
            </a:pPr>
            <a:r>
              <a:rPr lang="en-US" altLang="ko-KR" sz="2000" dirty="0" smtClean="0">
                <a:latin typeface="Arial" pitchFamily="34" charset="0"/>
                <a:cs typeface="Arial" pitchFamily="34" charset="0"/>
              </a:rPr>
              <a:t>Change in medical expenditure per patient between 2000 and 2011 is positively related to the size of the change in the effect of unemployment.</a:t>
            </a:r>
          </a:p>
          <a:p>
            <a:pPr lvl="1">
              <a:buFont typeface="Wingdings" pitchFamily="2" charset="2"/>
              <a:buChar char="Ø"/>
            </a:pPr>
            <a:r>
              <a:rPr lang="en-US" altLang="ko-KR" sz="2000" dirty="0" smtClean="0">
                <a:latin typeface="Arial" pitchFamily="34" charset="0"/>
                <a:cs typeface="Arial" pitchFamily="34" charset="0"/>
              </a:rPr>
              <a:t>Change in OOP expenses per patient between 2000 and 2011 is not correlated to the size of the change in the effect of unemployment.</a:t>
            </a:r>
          </a:p>
          <a:p>
            <a:pPr>
              <a:buFont typeface="Wingdings" pitchFamily="2" charset="2"/>
              <a:buChar char="§"/>
            </a:pPr>
            <a:endParaRPr lang="en-US" altLang="ko-KR" sz="2400" dirty="0" smtClean="0">
              <a:latin typeface="Arial" pitchFamily="34" charset="0"/>
              <a:cs typeface="Arial" pitchFamily="34" charset="0"/>
            </a:endParaRPr>
          </a:p>
          <a:p>
            <a:pPr>
              <a:buNone/>
            </a:pPr>
            <a:endParaRPr lang="en-US" altLang="ko-KR" sz="2400" dirty="0" smtClean="0"/>
          </a:p>
          <a:p>
            <a:pPr>
              <a:buFont typeface="Wingdings" pitchFamily="2" charset="2"/>
              <a:buChar char="Ø"/>
            </a:pPr>
            <a:endParaRPr lang="en-US" altLang="ko-KR" sz="2400" dirty="0" smtClean="0"/>
          </a:p>
          <a:p>
            <a:pPr>
              <a:buFont typeface="Wingdings" pitchFamily="2" charset="2"/>
              <a:buChar char="§"/>
            </a:pPr>
            <a:endParaRPr lang="ko-KR" alt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576064"/>
          </a:xfrm>
        </p:spPr>
        <p:txBody>
          <a:bodyPr>
            <a:normAutofit fontScale="90000"/>
          </a:bodyPr>
          <a:lstStyle/>
          <a:p>
            <a:r>
              <a:rPr lang="en-US" altLang="ko-KR" sz="3200" b="1" dirty="0" smtClean="0">
                <a:latin typeface="Arial" pitchFamily="34" charset="0"/>
                <a:cs typeface="Arial" pitchFamily="34" charset="0"/>
              </a:rPr>
              <a:t>Alternative Hypothesis</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764704"/>
            <a:ext cx="8435280" cy="5904656"/>
          </a:xfrm>
        </p:spPr>
        <p:txBody>
          <a:bodyPr>
            <a:normAutofit/>
          </a:bodyPr>
          <a:lstStyle/>
          <a:p>
            <a:pPr>
              <a:buFont typeface="Wingdings" pitchFamily="2" charset="2"/>
              <a:buChar char="§"/>
            </a:pPr>
            <a:r>
              <a:rPr lang="en-US" altLang="ko-KR" sz="2400" dirty="0" smtClean="0">
                <a:latin typeface="Arial" pitchFamily="34" charset="0"/>
                <a:cs typeface="Arial" pitchFamily="34" charset="0"/>
              </a:rPr>
              <a:t>Advances in medical technology</a:t>
            </a:r>
          </a:p>
          <a:p>
            <a:pPr lvl="1">
              <a:buFont typeface="Wingdings" pitchFamily="2" charset="2"/>
              <a:buChar char="Ø"/>
            </a:pPr>
            <a:r>
              <a:rPr lang="en-US" altLang="ko-KR" sz="2000" dirty="0" smtClean="0">
                <a:latin typeface="Arial" pitchFamily="34" charset="0"/>
                <a:cs typeface="Arial" pitchFamily="34" charset="0"/>
              </a:rPr>
              <a:t>Hypothesis suggested for the US (</a:t>
            </a:r>
            <a:r>
              <a:rPr lang="en-US" altLang="ko-KR" sz="2000" dirty="0" err="1" smtClean="0">
                <a:latin typeface="Arial" pitchFamily="34" charset="0"/>
                <a:cs typeface="Arial" pitchFamily="34" charset="0"/>
              </a:rPr>
              <a:t>Ruhm</a:t>
            </a:r>
            <a:r>
              <a:rPr lang="en-US" altLang="ko-KR" sz="2000" dirty="0" smtClean="0">
                <a:latin typeface="Arial" pitchFamily="34" charset="0"/>
                <a:cs typeface="Arial" pitchFamily="34" charset="0"/>
              </a:rPr>
              <a:t> 2013)</a:t>
            </a:r>
          </a:p>
          <a:p>
            <a:pPr lvl="1">
              <a:buFont typeface="Wingdings" pitchFamily="2" charset="2"/>
              <a:buChar char="Ø"/>
            </a:pPr>
            <a:r>
              <a:rPr lang="en-US" altLang="ko-KR" sz="2000" dirty="0" smtClean="0">
                <a:latin typeface="Arial" pitchFamily="34" charset="0"/>
                <a:cs typeface="Arial" pitchFamily="34" charset="0"/>
              </a:rPr>
              <a:t>Matched well with the improvements in cancer treatments </a:t>
            </a:r>
          </a:p>
          <a:p>
            <a:pPr lvl="1">
              <a:buFont typeface="Wingdings" pitchFamily="2" charset="2"/>
              <a:buChar char="Ø"/>
            </a:pPr>
            <a:r>
              <a:rPr lang="en-US" altLang="ko-KR" sz="2000" dirty="0" smtClean="0">
                <a:latin typeface="Arial" pitchFamily="34" charset="0"/>
                <a:cs typeface="Arial" pitchFamily="34" charset="0"/>
              </a:rPr>
              <a:t>Matched well with the effect of change in the medical expenditure on the change in the effect of unemployment.</a:t>
            </a:r>
          </a:p>
          <a:p>
            <a:pPr lvl="1">
              <a:buFont typeface="Wingdings" pitchFamily="2" charset="2"/>
              <a:buChar char="Ø"/>
            </a:pPr>
            <a:r>
              <a:rPr lang="en-US" altLang="ko-KR" sz="2000" dirty="0" smtClean="0">
                <a:latin typeface="Arial" pitchFamily="34" charset="0"/>
                <a:cs typeface="Arial" pitchFamily="34" charset="0"/>
              </a:rPr>
              <a:t>However, this is inconsistent with the effect of change in OOP expenses per patient on the change in the effect of unemployment.</a:t>
            </a:r>
          </a:p>
          <a:p>
            <a:pPr lvl="1">
              <a:buFont typeface="Wingdings" pitchFamily="2" charset="2"/>
              <a:buChar char="Ø"/>
            </a:pPr>
            <a:r>
              <a:rPr lang="en-US" altLang="ko-KR" sz="2000" dirty="0" smtClean="0">
                <a:latin typeface="Arial" pitchFamily="34" charset="0"/>
                <a:cs typeface="Arial" pitchFamily="34" charset="0"/>
              </a:rPr>
              <a:t>Inconsistent with the fact that the turnaround was stronger for low-educated (poorer) persons.</a:t>
            </a:r>
          </a:p>
          <a:p>
            <a:pPr>
              <a:buFont typeface="Wingdings" pitchFamily="2" charset="2"/>
              <a:buChar char="§"/>
            </a:pPr>
            <a:r>
              <a:rPr lang="en-US" altLang="ko-KR" sz="2400" dirty="0" smtClean="0">
                <a:latin typeface="Arial" pitchFamily="34" charset="0"/>
                <a:cs typeface="Arial" pitchFamily="34" charset="0"/>
              </a:rPr>
              <a:t>Weakening of negative influences of economic booms.</a:t>
            </a:r>
          </a:p>
          <a:p>
            <a:pPr lvl="1">
              <a:buFont typeface="Wingdings" pitchFamily="2" charset="2"/>
              <a:buChar char="Ø"/>
            </a:pPr>
            <a:r>
              <a:rPr lang="en-US" altLang="ko-KR" sz="2000" dirty="0" smtClean="0">
                <a:latin typeface="Arial" pitchFamily="34" charset="0"/>
                <a:cs typeface="Arial" pitchFamily="34" charset="0"/>
              </a:rPr>
              <a:t>Hours of work, work-related stress, unhealthy behaviors (smoking and drinking), and pollutions became less </a:t>
            </a:r>
            <a:r>
              <a:rPr lang="en-US" altLang="ko-KR" sz="2000" dirty="0" err="1" smtClean="0">
                <a:latin typeface="Arial" pitchFamily="34" charset="0"/>
                <a:cs typeface="Arial" pitchFamily="34" charset="0"/>
              </a:rPr>
              <a:t>procyclical</a:t>
            </a:r>
            <a:r>
              <a:rPr lang="en-US" altLang="ko-KR" sz="2000" dirty="0" smtClean="0">
                <a:latin typeface="Arial" pitchFamily="34" charset="0"/>
                <a:cs typeface="Arial" pitchFamily="34" charset="0"/>
              </a:rPr>
              <a:t> or less serious threat to health during the 2000s?</a:t>
            </a:r>
          </a:p>
          <a:p>
            <a:pPr lvl="1">
              <a:buFont typeface="Wingdings" pitchFamily="2" charset="2"/>
              <a:buChar char="Ø"/>
            </a:pPr>
            <a:r>
              <a:rPr lang="en-US" altLang="ko-KR" sz="2000" dirty="0" smtClean="0">
                <a:latin typeface="Arial" pitchFamily="34" charset="0"/>
                <a:cs typeface="Arial" pitchFamily="34" charset="0"/>
              </a:rPr>
              <a:t>Inconsistent with the results on age- and cause-specific mortality changes: changes in the work conditions and the quality of environment unlikely strongly affects the health of the elderly and cancer patients.</a:t>
            </a:r>
          </a:p>
          <a:p>
            <a:pPr>
              <a:buNone/>
            </a:pPr>
            <a:endParaRPr lang="en-US" altLang="ko-KR" sz="2400" dirty="0" smtClean="0">
              <a:latin typeface="Arial" pitchFamily="34" charset="0"/>
              <a:cs typeface="Arial" pitchFamily="34" charset="0"/>
            </a:endParaRPr>
          </a:p>
          <a:p>
            <a:pPr>
              <a:buNone/>
            </a:pPr>
            <a:endParaRPr lang="en-US" altLang="ko-KR" sz="2400" dirty="0" smtClean="0"/>
          </a:p>
          <a:p>
            <a:pPr>
              <a:buFont typeface="Wingdings" pitchFamily="2" charset="2"/>
              <a:buChar char="Ø"/>
            </a:pPr>
            <a:endParaRPr lang="en-US" altLang="ko-KR" sz="2400" dirty="0" smtClean="0"/>
          </a:p>
          <a:p>
            <a:pPr>
              <a:buFont typeface="Wingdings" pitchFamily="2" charset="2"/>
              <a:buChar char="§"/>
            </a:pPr>
            <a:endParaRPr lang="ko-KR" alt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576064"/>
          </a:xfrm>
        </p:spPr>
        <p:txBody>
          <a:bodyPr>
            <a:normAutofit fontScale="90000"/>
          </a:bodyPr>
          <a:lstStyle/>
          <a:p>
            <a:r>
              <a:rPr lang="en-US" altLang="ko-KR" sz="3200" b="1" dirty="0" smtClean="0">
                <a:latin typeface="Arial" pitchFamily="34" charset="0"/>
                <a:cs typeface="Arial" pitchFamily="34" charset="0"/>
              </a:rPr>
              <a:t>Implications</a:t>
            </a:r>
            <a:endParaRPr lang="ko-KR" altLang="en-US" sz="3200" b="1" dirty="0">
              <a:latin typeface="Arial" pitchFamily="34" charset="0"/>
              <a:cs typeface="Arial" pitchFamily="34" charset="0"/>
            </a:endParaRPr>
          </a:p>
        </p:txBody>
      </p:sp>
      <p:sp>
        <p:nvSpPr>
          <p:cNvPr id="4" name="내용 개체 틀 3"/>
          <p:cNvSpPr>
            <a:spLocks noGrp="1"/>
          </p:cNvSpPr>
          <p:nvPr>
            <p:ph idx="1"/>
          </p:nvPr>
        </p:nvSpPr>
        <p:spPr>
          <a:xfrm>
            <a:off x="457200" y="764704"/>
            <a:ext cx="8435280" cy="5904656"/>
          </a:xfrm>
        </p:spPr>
        <p:txBody>
          <a:bodyPr>
            <a:normAutofit/>
          </a:bodyPr>
          <a:lstStyle/>
          <a:p>
            <a:pPr marL="342900" lvl="1" indent="-342900">
              <a:buFont typeface="Wingdings" pitchFamily="2" charset="2"/>
              <a:buChar char="§"/>
            </a:pPr>
            <a:r>
              <a:rPr lang="en-US" altLang="ko-KR" sz="2400" dirty="0" smtClean="0">
                <a:latin typeface="Arial" pitchFamily="34" charset="0"/>
                <a:cs typeface="Arial" pitchFamily="34" charset="0"/>
              </a:rPr>
              <a:t>The relationship between business cycle and health may differ across times and places, depending on the relative strength of positive and negative influences of economic booms. </a:t>
            </a:r>
          </a:p>
          <a:p>
            <a:pPr>
              <a:buFont typeface="Wingdings" pitchFamily="2" charset="2"/>
              <a:buChar char="§"/>
            </a:pPr>
            <a:r>
              <a:rPr lang="en-US" altLang="ko-KR" sz="2400" dirty="0" smtClean="0">
                <a:latin typeface="Arial" pitchFamily="34" charset="0"/>
                <a:cs typeface="Arial" pitchFamily="34" charset="0"/>
              </a:rPr>
              <a:t>Possible determining factors include: medical technology, health insurance system, regulations on environment and labor market, and so on.</a:t>
            </a:r>
          </a:p>
          <a:p>
            <a:pPr>
              <a:buNone/>
            </a:pPr>
            <a:endParaRPr lang="en-US" altLang="ko-KR" sz="2400" dirty="0" smtClean="0">
              <a:latin typeface="Arial" pitchFamily="34" charset="0"/>
              <a:cs typeface="Arial" pitchFamily="34" charset="0"/>
            </a:endParaRPr>
          </a:p>
          <a:p>
            <a:pPr>
              <a:buNone/>
            </a:pPr>
            <a:endParaRPr lang="en-US" altLang="ko-KR" sz="2400" dirty="0" smtClean="0"/>
          </a:p>
          <a:p>
            <a:pPr>
              <a:buFont typeface="Wingdings" pitchFamily="2" charset="2"/>
              <a:buChar char="Ø"/>
            </a:pPr>
            <a:endParaRPr lang="en-US" altLang="ko-KR" sz="2400" dirty="0" smtClean="0"/>
          </a:p>
          <a:p>
            <a:pPr>
              <a:buFont typeface="Wingdings" pitchFamily="2" charset="2"/>
              <a:buChar char="§"/>
            </a:pPr>
            <a:endParaRPr lang="ko-KR"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ctr"/>
            <a:r>
              <a:rPr lang="en-US" altLang="ko-KR" sz="3600" b="1" dirty="0" smtClean="0">
                <a:latin typeface="Arial" pitchFamily="34" charset="0"/>
                <a:ea typeface="맑은 고딕" pitchFamily="50" charset="-127"/>
                <a:cs typeface="Arial" pitchFamily="34" charset="0"/>
              </a:rPr>
              <a:t>Background</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457200" y="1340768"/>
            <a:ext cx="8229600" cy="4785395"/>
          </a:xfrm>
        </p:spPr>
        <p:txBody>
          <a:bodyPr/>
          <a:lstStyle/>
          <a:p>
            <a:pPr>
              <a:buFont typeface="Wingdings" pitchFamily="2" charset="2"/>
              <a:buChar char="§"/>
            </a:pPr>
            <a:r>
              <a:rPr lang="en-US" altLang="ko-KR" sz="2800" b="1" dirty="0" smtClean="0">
                <a:latin typeface="맑은 고딕" pitchFamily="50" charset="-127"/>
                <a:ea typeface="맑은 고딕" pitchFamily="50" charset="-127"/>
              </a:rPr>
              <a:t>Effect of Unemployment on Health</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Long-term adverse impacts on own health (Sullivan and </a:t>
            </a:r>
            <a:r>
              <a:rPr lang="en-US" altLang="ko-KR" sz="2400" dirty="0" err="1" smtClean="0">
                <a:latin typeface="Arial" pitchFamily="34" charset="0"/>
                <a:ea typeface="맑은 고딕" pitchFamily="50" charset="-127"/>
                <a:cs typeface="Arial" pitchFamily="34" charset="0"/>
              </a:rPr>
              <a:t>Wachter</a:t>
            </a:r>
            <a:r>
              <a:rPr lang="en-US" altLang="ko-KR" sz="2400" dirty="0" smtClean="0">
                <a:latin typeface="Arial" pitchFamily="34" charset="0"/>
                <a:ea typeface="맑은 고딕" pitchFamily="50" charset="-127"/>
                <a:cs typeface="Arial" pitchFamily="34" charset="0"/>
              </a:rPr>
              <a:t> 2009)</a:t>
            </a:r>
          </a:p>
          <a:p>
            <a:pPr lvl="1">
              <a:buFont typeface="Wingdings" pitchFamily="2" charset="2"/>
              <a:buChar char="Ø"/>
            </a:pPr>
            <a:r>
              <a:rPr lang="en-US" altLang="ko-KR" sz="2400" dirty="0" smtClean="0">
                <a:latin typeface="Arial" pitchFamily="34" charset="0"/>
                <a:ea typeface="맑은 고딕" pitchFamily="50" charset="-127"/>
                <a:cs typeface="Arial" pitchFamily="34" charset="0"/>
              </a:rPr>
              <a:t>Mechanisms: decline in incomes and psychological distress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600" b="1" dirty="0" smtClean="0">
                <a:latin typeface="Arial" pitchFamily="34" charset="0"/>
                <a:ea typeface="맑은 고딕" pitchFamily="50" charset="-127"/>
                <a:cs typeface="Arial" pitchFamily="34" charset="0"/>
              </a:rPr>
              <a:t>Background</a:t>
            </a:r>
            <a:endParaRPr lang="ko-KR" altLang="en-US" sz="3600" dirty="0">
              <a:latin typeface="맑은 고딕" pitchFamily="50" charset="-127"/>
              <a:ea typeface="맑은 고딕" pitchFamily="50" charset="-127"/>
            </a:endParaRPr>
          </a:p>
        </p:txBody>
      </p:sp>
      <p:sp>
        <p:nvSpPr>
          <p:cNvPr id="3" name="내용 개체 틀 2"/>
          <p:cNvSpPr>
            <a:spLocks noGrp="1"/>
          </p:cNvSpPr>
          <p:nvPr>
            <p:ph idx="1"/>
          </p:nvPr>
        </p:nvSpPr>
        <p:spPr/>
        <p:txBody>
          <a:bodyPr>
            <a:normAutofit/>
          </a:bodyPr>
          <a:lstStyle/>
          <a:p>
            <a:pPr>
              <a:buFont typeface="Wingdings" pitchFamily="2" charset="2"/>
              <a:buChar char="§"/>
            </a:pPr>
            <a:r>
              <a:rPr lang="en-US" altLang="ko-KR" sz="2800" b="1" dirty="0" smtClean="0">
                <a:latin typeface="Arial" pitchFamily="34" charset="0"/>
                <a:ea typeface="맑은 고딕" pitchFamily="50" charset="-127"/>
                <a:cs typeface="Arial" pitchFamily="34" charset="0"/>
              </a:rPr>
              <a:t>Potential Negative Effects of Temporary Economic Booms</a:t>
            </a:r>
          </a:p>
          <a:p>
            <a:pPr>
              <a:buFont typeface="Wingdings" pitchFamily="2" charset="2"/>
              <a:buChar char="Ø"/>
            </a:pPr>
            <a:r>
              <a:rPr lang="en-US" altLang="ko-KR" sz="2000" dirty="0" smtClean="0">
                <a:latin typeface="Arial" pitchFamily="34" charset="0"/>
                <a:ea typeface="맑은 고딕" pitchFamily="50" charset="-127"/>
                <a:cs typeface="Arial" pitchFamily="34" charset="0"/>
              </a:rPr>
              <a:t>Changing opportunity costs of time</a:t>
            </a:r>
            <a:r>
              <a:rPr lang="ko-KR" altLang="en-US" sz="2000" dirty="0" smtClean="0">
                <a:latin typeface="Arial" pitchFamily="34" charset="0"/>
                <a:ea typeface="맑은 고딕" pitchFamily="50" charset="-127"/>
                <a:cs typeface="Arial" pitchFamily="34" charset="0"/>
              </a:rPr>
              <a:t> </a:t>
            </a:r>
            <a:r>
              <a:rPr lang="en-US" altLang="ko-KR" sz="2000" dirty="0" smtClean="0">
                <a:latin typeface="Arial" pitchFamily="34" charset="0"/>
                <a:ea typeface="맑은 고딕" pitchFamily="50" charset="-127"/>
                <a:cs typeface="Arial" pitchFamily="34" charset="0"/>
                <a:sym typeface="Wingdings" pitchFamily="2" charset="2"/>
              </a:rPr>
              <a:t> Decline in leisure, exercise, visiting physicians</a:t>
            </a:r>
          </a:p>
          <a:p>
            <a:pPr>
              <a:buFont typeface="Wingdings" pitchFamily="2" charset="2"/>
              <a:buChar char="Ø"/>
            </a:pPr>
            <a:r>
              <a:rPr lang="en-US" altLang="ko-KR" sz="2000" dirty="0" smtClean="0">
                <a:latin typeface="Arial" pitchFamily="34" charset="0"/>
                <a:ea typeface="맑은 고딕" pitchFamily="50" charset="-127"/>
                <a:cs typeface="Arial" pitchFamily="34" charset="0"/>
                <a:sym typeface="Wingdings" pitchFamily="2" charset="2"/>
              </a:rPr>
              <a:t>Increase in hours of work, work intensity, work-related stress</a:t>
            </a:r>
          </a:p>
          <a:p>
            <a:pPr>
              <a:buNone/>
            </a:pPr>
            <a:r>
              <a:rPr lang="en-US" altLang="ko-KR" sz="2000" dirty="0" smtClean="0">
                <a:latin typeface="Arial" pitchFamily="34" charset="0"/>
                <a:ea typeface="맑은 고딕" pitchFamily="50" charset="-127"/>
                <a:cs typeface="Arial" pitchFamily="34" charset="0"/>
                <a:sym typeface="Wingdings" pitchFamily="2" charset="2"/>
              </a:rPr>
              <a:t>	 Direct negative effects</a:t>
            </a:r>
            <a:r>
              <a:rPr lang="ko-KR" altLang="en-US" sz="2000" dirty="0" smtClean="0">
                <a:latin typeface="Arial" pitchFamily="34" charset="0"/>
                <a:ea typeface="맑은 고딕" pitchFamily="50" charset="-127"/>
                <a:cs typeface="Arial" pitchFamily="34" charset="0"/>
                <a:sym typeface="Wingdings" pitchFamily="2" charset="2"/>
              </a:rPr>
              <a:t> </a:t>
            </a:r>
            <a:endParaRPr lang="en-US" altLang="ko-KR" sz="2000" dirty="0" smtClean="0">
              <a:latin typeface="Arial" pitchFamily="34" charset="0"/>
              <a:ea typeface="맑은 고딕" pitchFamily="50" charset="-127"/>
              <a:cs typeface="Arial" pitchFamily="34" charset="0"/>
              <a:sym typeface="Wingdings" pitchFamily="2" charset="2"/>
            </a:endParaRPr>
          </a:p>
          <a:p>
            <a:pPr>
              <a:buNone/>
            </a:pPr>
            <a:r>
              <a:rPr lang="en-US" altLang="ko-KR" sz="2000" dirty="0" smtClean="0">
                <a:latin typeface="Arial" pitchFamily="34" charset="0"/>
                <a:ea typeface="맑은 고딕" pitchFamily="50" charset="-127"/>
                <a:cs typeface="Arial" pitchFamily="34" charset="0"/>
                <a:sym typeface="Wingdings" pitchFamily="2" charset="2"/>
              </a:rPr>
              <a:t>	 Indirect effects through increased smoking and alcohol consumption</a:t>
            </a:r>
          </a:p>
          <a:p>
            <a:pPr>
              <a:buFont typeface="Wingdings" pitchFamily="2" charset="2"/>
              <a:buChar char="Ø"/>
            </a:pPr>
            <a:r>
              <a:rPr lang="en-US" altLang="ko-KR" sz="2000" dirty="0" smtClean="0">
                <a:latin typeface="Arial" pitchFamily="34" charset="0"/>
                <a:ea typeface="맑은 고딕" pitchFamily="50" charset="-127"/>
                <a:cs typeface="Arial" pitchFamily="34" charset="0"/>
                <a:sym typeface="Wingdings" pitchFamily="2" charset="2"/>
              </a:rPr>
              <a:t>Increase in drinking and traffic  Rise in accident-causes death</a:t>
            </a:r>
          </a:p>
          <a:p>
            <a:pPr>
              <a:buFont typeface="Wingdings" pitchFamily="2" charset="2"/>
              <a:buChar char="Ø"/>
            </a:pPr>
            <a:r>
              <a:rPr lang="en-US" altLang="ko-KR" sz="2000" dirty="0" smtClean="0">
                <a:latin typeface="Arial" pitchFamily="34" charset="0"/>
                <a:ea typeface="맑은 고딕" pitchFamily="50" charset="-127"/>
                <a:cs typeface="Arial" pitchFamily="34" charset="0"/>
                <a:sym typeface="Wingdings" pitchFamily="2" charset="2"/>
              </a:rPr>
              <a:t>Tight labor-market for health workers  Decline in the quality of medical care for elderly people</a:t>
            </a:r>
            <a:r>
              <a:rPr lang="en-US" altLang="ko-KR" sz="2000" dirty="0" smtClean="0">
                <a:latin typeface="Arial" pitchFamily="34" charset="0"/>
                <a:ea typeface="맑은 고딕" pitchFamily="50" charset="-127"/>
                <a:cs typeface="Arial" pitchFamily="34" charset="0"/>
              </a:rPr>
              <a:t>	</a:t>
            </a:r>
            <a:endParaRPr lang="ko-KR" altLang="en-US" sz="2000" dirty="0">
              <a:latin typeface="Arial" pitchFamily="34" charset="0"/>
              <a:ea typeface="맑은 고딕" pitchFamily="50" charset="-127"/>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720080"/>
          </a:xfrm>
        </p:spPr>
        <p:txBody>
          <a:bodyPr>
            <a:normAutofit fontScale="90000"/>
          </a:bodyPr>
          <a:lstStyle/>
          <a:p>
            <a:pPr algn="ctr"/>
            <a:r>
              <a:rPr lang="en-US" altLang="ko-KR" sz="3600" b="1" dirty="0" smtClean="0">
                <a:latin typeface="Arial" pitchFamily="34" charset="0"/>
                <a:ea typeface="맑은 고딕" pitchFamily="50" charset="-127"/>
                <a:cs typeface="Arial" pitchFamily="34" charset="0"/>
              </a:rPr>
              <a:t/>
            </a:r>
            <a:br>
              <a:rPr lang="en-US" altLang="ko-KR" sz="3600" b="1" dirty="0" smtClean="0">
                <a:latin typeface="Arial" pitchFamily="34" charset="0"/>
                <a:ea typeface="맑은 고딕" pitchFamily="50" charset="-127"/>
                <a:cs typeface="Arial" pitchFamily="34" charset="0"/>
              </a:rPr>
            </a:br>
            <a:r>
              <a:rPr lang="en-US" altLang="ko-KR" sz="4000" b="1" dirty="0" smtClean="0">
                <a:latin typeface="Arial" pitchFamily="34" charset="0"/>
                <a:ea typeface="맑은 고딕" pitchFamily="50" charset="-127"/>
                <a:cs typeface="Arial" pitchFamily="34" charset="0"/>
              </a:rPr>
              <a:t>Literature</a:t>
            </a:r>
            <a:br>
              <a:rPr lang="en-US" altLang="ko-KR" sz="4000" b="1" dirty="0" smtClean="0">
                <a:latin typeface="Arial" pitchFamily="34" charset="0"/>
                <a:ea typeface="맑은 고딕" pitchFamily="50" charset="-127"/>
                <a:cs typeface="Arial" pitchFamily="34" charset="0"/>
              </a:rPr>
            </a:br>
            <a:endParaRPr lang="ko-KR" altLang="en-US" sz="4000"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1052736"/>
            <a:ext cx="8191500" cy="5616624"/>
          </a:xfrm>
        </p:spPr>
        <p:txBody>
          <a:bodyPr>
            <a:noAutofit/>
          </a:bodyPr>
          <a:lstStyle/>
          <a:p>
            <a:pPr>
              <a:buFont typeface="Wingdings" pitchFamily="2" charset="2"/>
              <a:buChar char="§"/>
            </a:pPr>
            <a:r>
              <a:rPr lang="en-US" altLang="ko-KR" sz="2000" b="1" dirty="0" err="1" smtClean="0">
                <a:latin typeface="Arial" pitchFamily="34" charset="0"/>
                <a:ea typeface="맑은 고딕" pitchFamily="50" charset="-127"/>
                <a:cs typeface="Arial" pitchFamily="34" charset="0"/>
              </a:rPr>
              <a:t>Ruhm</a:t>
            </a:r>
            <a:r>
              <a:rPr lang="en-US" altLang="ko-KR" sz="2000" b="1" dirty="0" smtClean="0">
                <a:latin typeface="Arial" pitchFamily="34" charset="0"/>
                <a:ea typeface="맑은 고딕" pitchFamily="50" charset="-127"/>
                <a:cs typeface="Arial" pitchFamily="34" charset="0"/>
              </a:rPr>
              <a:t> (2000)</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Estimating fixed effect model based on the U.S. state-level data from 1972</a:t>
            </a:r>
            <a:endParaRPr lang="en-US" altLang="ko-KR" sz="2000" dirty="0" smtClean="0">
              <a:latin typeface="Arial" pitchFamily="34" charset="0"/>
              <a:ea typeface="맑은 고딕" pitchFamily="50" charset="-127"/>
              <a:cs typeface="Arial" pitchFamily="34" charset="0"/>
              <a:sym typeface="Wingdings" pitchFamily="2" charset="2"/>
            </a:endParaRP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One percent increase in unemployment rate is associated with 0.54% decline in total mortality rate</a:t>
            </a:r>
            <a:endParaRPr lang="en-US" altLang="ko-KR" sz="2000" dirty="0" smtClean="0">
              <a:latin typeface="Arial" pitchFamily="34" charset="0"/>
              <a:ea typeface="맑은 고딕" pitchFamily="50" charset="-127"/>
              <a:cs typeface="Arial" pitchFamily="34" charset="0"/>
              <a:sym typeface="Wingdings" pitchFamily="2" charset="2"/>
            </a:endParaRP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More pronounced for deaths caused by traffic and other types of accidents, homicides, cardio-vascular diseases, liver diseases. </a:t>
            </a:r>
          </a:p>
          <a:p>
            <a:pPr>
              <a:buFont typeface="Wingdings" pitchFamily="2" charset="2"/>
              <a:buChar char="§"/>
            </a:pPr>
            <a:r>
              <a:rPr lang="en-US" altLang="ko-KR" sz="2000" b="1" dirty="0" err="1" smtClean="0">
                <a:latin typeface="Arial" pitchFamily="34" charset="0"/>
                <a:ea typeface="맑은 고딕" pitchFamily="50" charset="-127"/>
                <a:cs typeface="Arial" pitchFamily="34" charset="0"/>
              </a:rPr>
              <a:t>Ruhm</a:t>
            </a:r>
            <a:r>
              <a:rPr lang="en-US" altLang="ko-KR" sz="2000" b="1" dirty="0" smtClean="0">
                <a:latin typeface="Arial" pitchFamily="34" charset="0"/>
                <a:ea typeface="맑은 고딕" pitchFamily="50" charset="-127"/>
                <a:cs typeface="Arial" pitchFamily="34" charset="0"/>
              </a:rPr>
              <a:t> (2003)</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Unemployment rate is negatively related to the prevalence rate of various types of diseases.</a:t>
            </a:r>
          </a:p>
          <a:p>
            <a:pPr>
              <a:buFont typeface="Wingdings" pitchFamily="2" charset="2"/>
              <a:buChar char="§"/>
            </a:pPr>
            <a:r>
              <a:rPr lang="en-US" altLang="ko-KR" sz="2000" b="1" dirty="0" err="1" smtClean="0">
                <a:latin typeface="Arial" pitchFamily="34" charset="0"/>
                <a:ea typeface="맑은 고딕" pitchFamily="50" charset="-127"/>
                <a:cs typeface="Arial" pitchFamily="34" charset="0"/>
              </a:rPr>
              <a:t>Ruhm</a:t>
            </a:r>
            <a:r>
              <a:rPr lang="en-US" altLang="ko-KR" sz="2000" b="1" dirty="0" smtClean="0">
                <a:latin typeface="Arial" pitchFamily="34" charset="0"/>
                <a:ea typeface="맑은 고딕" pitchFamily="50" charset="-127"/>
                <a:cs typeface="Arial" pitchFamily="34" charset="0"/>
              </a:rPr>
              <a:t> (2005)</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Lowered rates of smoking and obesity, and increased leisure and physical activities during recessions. </a:t>
            </a:r>
          </a:p>
          <a:p>
            <a:pPr>
              <a:buFont typeface="Wingdings" pitchFamily="2" charset="2"/>
              <a:buChar char="§"/>
            </a:pPr>
            <a:r>
              <a:rPr lang="en-US" altLang="ko-KR" sz="2000" b="1" dirty="0" err="1" smtClean="0">
                <a:latin typeface="Arial" pitchFamily="34" charset="0"/>
                <a:ea typeface="맑은 고딕" pitchFamily="50" charset="-127"/>
                <a:cs typeface="Arial" pitchFamily="34" charset="0"/>
              </a:rPr>
              <a:t>Ruhm</a:t>
            </a:r>
            <a:r>
              <a:rPr lang="en-US" altLang="ko-KR" sz="2000" b="1" dirty="0" smtClean="0">
                <a:latin typeface="Arial" pitchFamily="34" charset="0"/>
                <a:ea typeface="맑은 고딕" pitchFamily="50" charset="-127"/>
                <a:cs typeface="Arial" pitchFamily="34" charset="0"/>
              </a:rPr>
              <a:t> (2007)</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One-percent increase in unemployment rate produces 0.75% decline in coronary heart disease death rates.</a:t>
            </a:r>
            <a:endParaRPr lang="en-US" altLang="ko-KR" sz="2000" dirty="0" smtClean="0">
              <a:latin typeface="Arial" pitchFamily="34" charset="0"/>
              <a:ea typeface="맑은 고딕" pitchFamily="50" charset="-127"/>
              <a:cs typeface="Arial" pitchFamily="34" charset="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648072"/>
          </a:xfrm>
        </p:spPr>
        <p:txBody>
          <a:bodyPr>
            <a:normAutofit/>
          </a:bodyPr>
          <a:lstStyle/>
          <a:p>
            <a:pPr algn="ctr"/>
            <a:r>
              <a:rPr lang="en-US" altLang="ko-KR" sz="3600" b="1" dirty="0" smtClean="0">
                <a:latin typeface="Arial" pitchFamily="34" charset="0"/>
                <a:ea typeface="맑은 고딕" pitchFamily="50" charset="-127"/>
                <a:cs typeface="Arial" pitchFamily="34" charset="0"/>
              </a:rPr>
              <a:t>Literature</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836712"/>
            <a:ext cx="8191500" cy="5832648"/>
          </a:xfrm>
        </p:spPr>
        <p:txBody>
          <a:bodyPr>
            <a:noAutofit/>
          </a:bodyPr>
          <a:lstStyle/>
          <a:p>
            <a:pPr>
              <a:buNone/>
            </a:pPr>
            <a:r>
              <a:rPr lang="en-US" altLang="ko-KR" sz="2400" b="1" dirty="0" smtClean="0">
                <a:latin typeface="Arial" pitchFamily="34" charset="0"/>
                <a:ea typeface="맑은 고딕" pitchFamily="50" charset="-127"/>
                <a:cs typeface="Arial" pitchFamily="34" charset="0"/>
              </a:rPr>
              <a:t>International Evidence </a:t>
            </a:r>
            <a:endParaRPr lang="en-US" altLang="ko-KR" sz="2400" b="1" dirty="0">
              <a:latin typeface="Arial" pitchFamily="34" charset="0"/>
              <a:ea typeface="맑은 고딕" pitchFamily="50" charset="-127"/>
              <a:cs typeface="Arial" pitchFamily="34" charset="0"/>
            </a:endParaRPr>
          </a:p>
          <a:p>
            <a:pPr>
              <a:buFont typeface="Wingdings" pitchFamily="2" charset="2"/>
              <a:buChar char="§"/>
            </a:pPr>
            <a:r>
              <a:rPr lang="en-US" altLang="ko-KR" sz="2000" dirty="0" err="1" smtClean="0">
                <a:latin typeface="Arial" pitchFamily="34" charset="0"/>
                <a:ea typeface="맑은 고딕" pitchFamily="50" charset="-127"/>
                <a:cs typeface="Arial" pitchFamily="34" charset="0"/>
              </a:rPr>
              <a:t>Neumayer</a:t>
            </a:r>
            <a:r>
              <a:rPr lang="en-US" altLang="ko-KR" sz="2000" dirty="0" smtClean="0">
                <a:latin typeface="Arial" pitchFamily="34" charset="0"/>
                <a:ea typeface="맑은 고딕" pitchFamily="50" charset="-127"/>
                <a:cs typeface="Arial" pitchFamily="34" charset="0"/>
              </a:rPr>
              <a:t> (2004): German state-level data,</a:t>
            </a:r>
          </a:p>
          <a:p>
            <a:pPr>
              <a:buFont typeface="Wingdings" pitchFamily="2" charset="2"/>
              <a:buChar char="§"/>
            </a:pPr>
            <a:r>
              <a:rPr lang="en-US" altLang="ko-KR" sz="2000" dirty="0" smtClean="0">
                <a:latin typeface="Arial" pitchFamily="34" charset="0"/>
                <a:ea typeface="맑은 고딕" pitchFamily="50" charset="-127"/>
                <a:cs typeface="Arial" pitchFamily="34" charset="0"/>
              </a:rPr>
              <a:t>Tapia Granados (2005): Spanish province-level data</a:t>
            </a:r>
          </a:p>
          <a:p>
            <a:pPr>
              <a:buFont typeface="Wingdings" pitchFamily="2" charset="2"/>
              <a:buChar char="§"/>
            </a:pPr>
            <a:r>
              <a:rPr lang="en-US" altLang="ko-KR" sz="2000" dirty="0" err="1" smtClean="0">
                <a:latin typeface="Arial" pitchFamily="34" charset="0"/>
                <a:ea typeface="맑은 고딕" pitchFamily="50" charset="-127"/>
                <a:cs typeface="Arial" pitchFamily="34" charset="0"/>
              </a:rPr>
              <a:t>Gerdtham</a:t>
            </a:r>
            <a:r>
              <a:rPr lang="en-US" altLang="ko-KR" sz="2000" dirty="0" smtClean="0">
                <a:latin typeface="Arial" pitchFamily="34" charset="0"/>
                <a:ea typeface="맑은 고딕" pitchFamily="50" charset="-127"/>
                <a:cs typeface="Arial" pitchFamily="34" charset="0"/>
              </a:rPr>
              <a:t> and </a:t>
            </a:r>
            <a:r>
              <a:rPr lang="en-US" altLang="ko-KR" sz="2000" dirty="0" err="1" smtClean="0">
                <a:latin typeface="Arial" pitchFamily="34" charset="0"/>
                <a:ea typeface="맑은 고딕" pitchFamily="50" charset="-127"/>
                <a:cs typeface="Arial" pitchFamily="34" charset="0"/>
              </a:rPr>
              <a:t>Ruhm</a:t>
            </a:r>
            <a:r>
              <a:rPr lang="en-US" altLang="ko-KR" sz="2000" dirty="0" smtClean="0">
                <a:latin typeface="Arial" pitchFamily="34" charset="0"/>
                <a:ea typeface="맑은 고딕" pitchFamily="50" charset="-127"/>
                <a:cs typeface="Arial" pitchFamily="34" charset="0"/>
              </a:rPr>
              <a:t> (2006): OECD cross-country data</a:t>
            </a:r>
          </a:p>
          <a:p>
            <a:pPr>
              <a:buFont typeface="Wingdings" pitchFamily="2" charset="2"/>
              <a:buChar char="§"/>
            </a:pPr>
            <a:r>
              <a:rPr lang="en-US" altLang="ko-KR" sz="2000" dirty="0" smtClean="0">
                <a:latin typeface="Arial" pitchFamily="34" charset="0"/>
                <a:ea typeface="맑은 고딕" pitchFamily="50" charset="-127"/>
                <a:cs typeface="Arial" pitchFamily="34" charset="0"/>
              </a:rPr>
              <a:t>Lin (2009): cross-country data from 8 Asia-Pacific nations</a:t>
            </a:r>
          </a:p>
          <a:p>
            <a:pPr>
              <a:buFont typeface="Wingdings" pitchFamily="2" charset="2"/>
              <a:buChar char="§"/>
            </a:pPr>
            <a:r>
              <a:rPr lang="en-US" altLang="ko-KR" sz="2000" dirty="0" smtClean="0">
                <a:latin typeface="Arial" pitchFamily="34" charset="0"/>
                <a:ea typeface="맑은 고딕" pitchFamily="50" charset="-127"/>
                <a:cs typeface="Arial" pitchFamily="34" charset="0"/>
              </a:rPr>
              <a:t>Lee and Kim (2011): South Korean province-level data (1991-2009)</a:t>
            </a:r>
          </a:p>
          <a:p>
            <a:pPr>
              <a:buNone/>
            </a:pPr>
            <a:endParaRPr lang="en-US" altLang="ko-KR" sz="2000" dirty="0" smtClean="0">
              <a:latin typeface="Arial" pitchFamily="34" charset="0"/>
              <a:ea typeface="맑은 고딕" pitchFamily="50" charset="-127"/>
              <a:cs typeface="Arial" pitchFamily="34" charset="0"/>
            </a:endParaRPr>
          </a:p>
          <a:p>
            <a:pPr>
              <a:buNone/>
            </a:pPr>
            <a:r>
              <a:rPr lang="en-US" altLang="ko-KR" sz="2400" b="1" dirty="0" smtClean="0">
                <a:latin typeface="Arial" pitchFamily="34" charset="0"/>
                <a:ea typeface="맑은 고딕" pitchFamily="50" charset="-127"/>
                <a:cs typeface="Arial" pitchFamily="34" charset="0"/>
              </a:rPr>
              <a:t>Debate over Mechanisms</a:t>
            </a:r>
          </a:p>
          <a:p>
            <a:pPr>
              <a:buFont typeface="Wingdings" pitchFamily="2" charset="2"/>
              <a:buChar char="§"/>
            </a:pPr>
            <a:r>
              <a:rPr lang="en-US" altLang="ko-KR" sz="2000" dirty="0" smtClean="0">
                <a:latin typeface="Arial" pitchFamily="34" charset="0"/>
                <a:ea typeface="맑은 고딕" pitchFamily="50" charset="-127"/>
                <a:cs typeface="Arial" pitchFamily="34" charset="0"/>
              </a:rPr>
              <a:t>Changing behaviors caused by economic booms?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Smoking, obesity, number of physician visits: </a:t>
            </a:r>
            <a:r>
              <a:rPr lang="en-US" altLang="ko-KR" sz="2000" dirty="0" err="1" smtClean="0">
                <a:latin typeface="Arial" pitchFamily="34" charset="0"/>
                <a:ea typeface="맑은 고딕" pitchFamily="50" charset="-127"/>
                <a:cs typeface="Arial" pitchFamily="34" charset="0"/>
              </a:rPr>
              <a:t>Ruhm</a:t>
            </a:r>
            <a:r>
              <a:rPr lang="en-US" altLang="ko-KR" sz="2000" dirty="0" smtClean="0">
                <a:latin typeface="Arial" pitchFamily="34" charset="0"/>
                <a:ea typeface="맑은 고딕" pitchFamily="50" charset="-127"/>
                <a:cs typeface="Arial" pitchFamily="34" charset="0"/>
              </a:rPr>
              <a:t> (2000, 2005), </a:t>
            </a:r>
            <a:r>
              <a:rPr lang="en-US" altLang="ko-KR" sz="2000" dirty="0" err="1" smtClean="0">
                <a:latin typeface="Arial" pitchFamily="34" charset="0"/>
                <a:ea typeface="맑은 고딕" pitchFamily="50" charset="-127"/>
                <a:cs typeface="Arial" pitchFamily="34" charset="0"/>
              </a:rPr>
              <a:t>Xu</a:t>
            </a:r>
            <a:r>
              <a:rPr lang="en-US" altLang="ko-KR" sz="2000" dirty="0" smtClean="0">
                <a:latin typeface="Arial" pitchFamily="34" charset="0"/>
                <a:ea typeface="맑은 고딕" pitchFamily="50" charset="-127"/>
                <a:cs typeface="Arial" pitchFamily="34" charset="0"/>
              </a:rPr>
              <a:t> and </a:t>
            </a:r>
            <a:r>
              <a:rPr lang="en-US" altLang="ko-KR" sz="2000" dirty="0" err="1" smtClean="0">
                <a:latin typeface="Arial" pitchFamily="34" charset="0"/>
                <a:ea typeface="맑은 고딕" pitchFamily="50" charset="-127"/>
                <a:cs typeface="Arial" pitchFamily="34" charset="0"/>
              </a:rPr>
              <a:t>Kaestner</a:t>
            </a:r>
            <a:r>
              <a:rPr lang="en-US" altLang="ko-KR" sz="2000" dirty="0" smtClean="0">
                <a:latin typeface="Arial" pitchFamily="34" charset="0"/>
                <a:ea typeface="맑은 고딕" pitchFamily="50" charset="-127"/>
                <a:cs typeface="Arial" pitchFamily="34" charset="0"/>
              </a:rPr>
              <a:t> (2010)</a:t>
            </a:r>
          </a:p>
          <a:p>
            <a:pPr>
              <a:buFont typeface="Wingdings" pitchFamily="2" charset="2"/>
              <a:buChar char="§"/>
            </a:pPr>
            <a:r>
              <a:rPr lang="en-US" altLang="ko-KR" sz="2000" dirty="0" smtClean="0">
                <a:latin typeface="Arial" pitchFamily="34" charset="0"/>
                <a:ea typeface="맑은 고딕" pitchFamily="50" charset="-127"/>
                <a:cs typeface="Arial" pitchFamily="34" charset="0"/>
              </a:rPr>
              <a:t>Negative external effects of economic booms?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Miller et al. (2009): Cyclical deaths are concentrated outside of typical working ages.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Stevens et al. (2011): Cyclical fluctuations in mortality in the US are driven by fluctuations in the quality of health care staffs.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648072"/>
          </a:xfrm>
        </p:spPr>
        <p:txBody>
          <a:bodyPr>
            <a:normAutofit/>
          </a:bodyPr>
          <a:lstStyle/>
          <a:p>
            <a:pPr algn="ctr"/>
            <a:r>
              <a:rPr lang="en-US" altLang="ko-KR" sz="3600" b="1" dirty="0" smtClean="0">
                <a:latin typeface="Arial" pitchFamily="34" charset="0"/>
                <a:ea typeface="맑은 고딕" pitchFamily="50" charset="-127"/>
                <a:cs typeface="Arial" pitchFamily="34" charset="0"/>
              </a:rPr>
              <a:t>Literature</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836712"/>
            <a:ext cx="8191500" cy="5832648"/>
          </a:xfrm>
        </p:spPr>
        <p:txBody>
          <a:bodyPr>
            <a:noAutofit/>
          </a:bodyPr>
          <a:lstStyle/>
          <a:p>
            <a:pPr>
              <a:buNone/>
            </a:pPr>
            <a:r>
              <a:rPr lang="en-US" altLang="ko-KR" sz="2400" b="1" dirty="0" smtClean="0">
                <a:latin typeface="Arial" pitchFamily="34" charset="0"/>
                <a:ea typeface="맑은 고딕" pitchFamily="50" charset="-127"/>
                <a:cs typeface="Arial" pitchFamily="34" charset="0"/>
              </a:rPr>
              <a:t>Changing Relationship over Time?</a:t>
            </a:r>
          </a:p>
          <a:p>
            <a:pPr>
              <a:buFont typeface="Wingdings" pitchFamily="2" charset="2"/>
              <a:buChar char="§"/>
            </a:pPr>
            <a:r>
              <a:rPr lang="en-US" altLang="ko-KR" sz="2400" dirty="0" err="1" smtClean="0">
                <a:latin typeface="Arial" pitchFamily="34" charset="0"/>
                <a:ea typeface="맑은 고딕" pitchFamily="50" charset="-127"/>
                <a:cs typeface="Arial" pitchFamily="34" charset="0"/>
              </a:rPr>
              <a:t>McInerney</a:t>
            </a:r>
            <a:r>
              <a:rPr lang="en-US" altLang="ko-KR" sz="2400" dirty="0" smtClean="0">
                <a:latin typeface="Arial" pitchFamily="34" charset="0"/>
                <a:ea typeface="맑은 고딕" pitchFamily="50" charset="-127"/>
                <a:cs typeface="Arial" pitchFamily="34" charset="0"/>
              </a:rPr>
              <a:t> and Mellor (2012)</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US elderly mortality is counter-cyclical for 1994-2008.</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Seniors report worse mental health and are no more engaged in healthier behaviors during recession.</a:t>
            </a:r>
          </a:p>
          <a:p>
            <a:pPr>
              <a:buFont typeface="Wingdings" pitchFamily="2" charset="2"/>
              <a:buChar char="§"/>
            </a:pPr>
            <a:r>
              <a:rPr lang="en-US" altLang="ko-KR" sz="2400" dirty="0" err="1" smtClean="0">
                <a:latin typeface="Arial" pitchFamily="34" charset="0"/>
                <a:ea typeface="맑은 고딕" pitchFamily="50" charset="-127"/>
                <a:cs typeface="Arial" pitchFamily="34" charset="0"/>
              </a:rPr>
              <a:t>Ruhm</a:t>
            </a:r>
            <a:r>
              <a:rPr lang="en-US" altLang="ko-KR" sz="2400" dirty="0" smtClean="0">
                <a:latin typeface="Arial" pitchFamily="34" charset="0"/>
                <a:ea typeface="맑은 고딕" pitchFamily="50" charset="-127"/>
                <a:cs typeface="Arial" pitchFamily="34" charset="0"/>
              </a:rPr>
              <a:t> (2013)</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US mortality shifted from strongly </a:t>
            </a:r>
            <a:r>
              <a:rPr lang="en-US" altLang="ko-KR" sz="2000" dirty="0" err="1" smtClean="0">
                <a:latin typeface="Arial" pitchFamily="34" charset="0"/>
                <a:ea typeface="맑은 고딕" pitchFamily="50" charset="-127"/>
                <a:cs typeface="Arial" pitchFamily="34" charset="0"/>
              </a:rPr>
              <a:t>procyclical</a:t>
            </a:r>
            <a:r>
              <a:rPr lang="en-US" altLang="ko-KR" sz="2000" dirty="0" smtClean="0">
                <a:latin typeface="Arial" pitchFamily="34" charset="0"/>
                <a:ea typeface="맑은 고딕" pitchFamily="50" charset="-127"/>
                <a:cs typeface="Arial" pitchFamily="34" charset="0"/>
              </a:rPr>
              <a:t> to being unrelated to macroeconomic conditions.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Cardio-vascular diseases and transport accidents </a:t>
            </a:r>
            <a:r>
              <a:rPr lang="en-US" altLang="ko-KR" sz="2000" dirty="0" smtClean="0">
                <a:latin typeface="Arial" pitchFamily="34" charset="0"/>
                <a:ea typeface="맑은 고딕" pitchFamily="50" charset="-127"/>
                <a:cs typeface="Arial" pitchFamily="34" charset="0"/>
                <a:sym typeface="Wingdings" pitchFamily="2" charset="2"/>
              </a:rPr>
              <a:t> continue to be </a:t>
            </a:r>
            <a:r>
              <a:rPr lang="en-US" altLang="ko-KR" sz="2000" dirty="0" err="1" smtClean="0">
                <a:latin typeface="Arial" pitchFamily="34" charset="0"/>
                <a:ea typeface="맑은 고딕" pitchFamily="50" charset="-127"/>
                <a:cs typeface="Arial" pitchFamily="34" charset="0"/>
                <a:sym typeface="Wingdings" pitchFamily="2" charset="2"/>
              </a:rPr>
              <a:t>procyclical</a:t>
            </a:r>
            <a:r>
              <a:rPr lang="en-US" altLang="ko-KR" sz="2000" dirty="0" smtClean="0">
                <a:latin typeface="Arial" pitchFamily="34" charset="0"/>
                <a:ea typeface="맑은 고딕" pitchFamily="50" charset="-127"/>
                <a:cs typeface="Arial" pitchFamily="34" charset="0"/>
                <a:sym typeface="Wingdings" pitchFamily="2" charset="2"/>
              </a:rPr>
              <a:t>.</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sym typeface="Wingdings" pitchFamily="2" charset="2"/>
              </a:rPr>
              <a:t>Cancers fatalities became strongly countercyclical.</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sym typeface="Wingdings" pitchFamily="2" charset="2"/>
              </a:rPr>
              <a:t>Why? Not clear. It may reflect the increasing protective influences of financial resources as sophisticated (and expensive) treatments became available.</a:t>
            </a:r>
            <a:endParaRPr lang="en-US" altLang="ko-KR" sz="2000" dirty="0" smtClean="0">
              <a:latin typeface="Arial" pitchFamily="34" charset="0"/>
              <a:ea typeface="맑은 고딕" pitchFamily="50" charset="-127"/>
              <a:cs typeface="Arial" pitchFamily="34" charset="0"/>
            </a:endParaRPr>
          </a:p>
          <a:p>
            <a:pPr>
              <a:buFont typeface="Wingdings" pitchFamily="2" charset="2"/>
              <a:buChar char="§"/>
            </a:pPr>
            <a:endParaRPr lang="en-US" altLang="ko-KR" sz="2400" dirty="0">
              <a:latin typeface="Arial" pitchFamily="34" charset="0"/>
              <a:ea typeface="맑은 고딕" pitchFamily="50" charset="-127"/>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648072"/>
          </a:xfrm>
        </p:spPr>
        <p:txBody>
          <a:bodyPr>
            <a:normAutofit/>
          </a:bodyPr>
          <a:lstStyle/>
          <a:p>
            <a:pPr algn="ctr"/>
            <a:r>
              <a:rPr lang="en-US" altLang="ko-KR" sz="3600" b="1" dirty="0" smtClean="0">
                <a:latin typeface="Arial" pitchFamily="34" charset="0"/>
                <a:ea typeface="맑은 고딕" pitchFamily="50" charset="-127"/>
                <a:cs typeface="Arial" pitchFamily="34" charset="0"/>
              </a:rPr>
              <a:t>This Paper</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836712"/>
            <a:ext cx="8191500" cy="5832648"/>
          </a:xfrm>
        </p:spPr>
        <p:txBody>
          <a:bodyPr>
            <a:noAutofit/>
          </a:bodyPr>
          <a:lstStyle/>
          <a:p>
            <a:pPr>
              <a:buFont typeface="Wingdings" pitchFamily="2" charset="2"/>
              <a:buChar char="§"/>
            </a:pPr>
            <a:r>
              <a:rPr lang="en-US" altLang="ko-KR" sz="2400" dirty="0" smtClean="0">
                <a:latin typeface="Arial" pitchFamily="34" charset="0"/>
                <a:ea typeface="맑은 고딕" pitchFamily="50" charset="-127"/>
                <a:cs typeface="Arial" pitchFamily="34" charset="0"/>
              </a:rPr>
              <a:t>Extending Lee and Kim (2011)</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A longer period: 1989 to 2012.</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Add province-specific time trend</a:t>
            </a:r>
          </a:p>
          <a:p>
            <a:pPr>
              <a:buFont typeface="Wingdings" pitchFamily="2" charset="2"/>
              <a:buChar char="§"/>
            </a:pPr>
            <a:r>
              <a:rPr lang="en-US" altLang="ko-KR" sz="2400" dirty="0" smtClean="0">
                <a:latin typeface="Arial" pitchFamily="34" charset="0"/>
                <a:ea typeface="맑은 고딕" pitchFamily="50" charset="-127"/>
                <a:cs typeface="Arial" pitchFamily="34" charset="0"/>
              </a:rPr>
              <a:t>Examining if the relationship between unemployment and mortality changed over time.</a:t>
            </a:r>
          </a:p>
          <a:p>
            <a:pPr>
              <a:buFont typeface="Wingdings" pitchFamily="2" charset="2"/>
              <a:buChar char="§"/>
            </a:pPr>
            <a:r>
              <a:rPr lang="en-US" altLang="ko-KR" sz="2400" dirty="0" smtClean="0">
                <a:latin typeface="Arial" pitchFamily="34" charset="0"/>
                <a:ea typeface="맑은 고딕" pitchFamily="50" charset="-127"/>
                <a:cs typeface="Arial" pitchFamily="34" charset="0"/>
              </a:rPr>
              <a:t>Looking for explanations for the shift over time.</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Construct and analyze cause-specific data on death and health spending.</a:t>
            </a:r>
            <a:endParaRPr lang="en-US" altLang="ko-KR" sz="2000" dirty="0">
              <a:latin typeface="Arial" pitchFamily="34" charset="0"/>
              <a:ea typeface="맑은 고딕" pitchFamily="50" charset="-127"/>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648072"/>
          </a:xfrm>
        </p:spPr>
        <p:txBody>
          <a:bodyPr>
            <a:normAutofit/>
          </a:bodyPr>
          <a:lstStyle/>
          <a:p>
            <a:pPr algn="ctr"/>
            <a:r>
              <a:rPr lang="en-US" altLang="ko-KR" sz="3600" b="1" dirty="0" smtClean="0">
                <a:latin typeface="Arial" pitchFamily="34" charset="0"/>
                <a:ea typeface="맑은 고딕" pitchFamily="50" charset="-127"/>
                <a:cs typeface="Arial" pitchFamily="34" charset="0"/>
              </a:rPr>
              <a:t>Model</a:t>
            </a:r>
            <a:endParaRPr lang="ko-KR" altLang="en-US" sz="3600" b="1" dirty="0">
              <a:latin typeface="Arial" pitchFamily="34" charset="0"/>
              <a:ea typeface="맑은 고딕" pitchFamily="50" charset="-127"/>
              <a:cs typeface="Arial" pitchFamily="34" charset="0"/>
            </a:endParaRPr>
          </a:p>
        </p:txBody>
      </p:sp>
      <p:sp>
        <p:nvSpPr>
          <p:cNvPr id="3" name="내용 개체 틀 2"/>
          <p:cNvSpPr>
            <a:spLocks noGrp="1"/>
          </p:cNvSpPr>
          <p:nvPr>
            <p:ph idx="1"/>
          </p:nvPr>
        </p:nvSpPr>
        <p:spPr>
          <a:xfrm>
            <a:off x="533400" y="836712"/>
            <a:ext cx="8191500" cy="5832648"/>
          </a:xfrm>
        </p:spPr>
        <p:txBody>
          <a:bodyPr>
            <a:noAutofit/>
          </a:bodyPr>
          <a:lstStyle/>
          <a:p>
            <a:pPr>
              <a:buFont typeface="Wingdings" pitchFamily="2" charset="2"/>
              <a:buChar char="§"/>
            </a:pPr>
            <a:r>
              <a:rPr lang="en-US" altLang="ko-KR" sz="2400" dirty="0" smtClean="0">
                <a:latin typeface="Arial" pitchFamily="34" charset="0"/>
                <a:ea typeface="맑은 고딕" pitchFamily="50" charset="-127"/>
                <a:cs typeface="Arial" pitchFamily="34" charset="0"/>
              </a:rPr>
              <a:t>Province Fixed-Effect Model for Mortality</a:t>
            </a:r>
          </a:p>
          <a:p>
            <a:pPr>
              <a:buFont typeface="Wingdings" pitchFamily="2" charset="2"/>
              <a:buChar char="§"/>
            </a:pPr>
            <a:endParaRPr lang="en-US" altLang="ko-KR" sz="2400" dirty="0">
              <a:latin typeface="Arial" pitchFamily="34" charset="0"/>
              <a:ea typeface="맑은 고딕" pitchFamily="50" charset="-127"/>
              <a:cs typeface="Arial" pitchFamily="34" charset="0"/>
            </a:endParaRPr>
          </a:p>
          <a:p>
            <a:pPr>
              <a:buFont typeface="Wingdings" pitchFamily="2" charset="2"/>
              <a:buChar char="§"/>
            </a:pPr>
            <a:endParaRPr lang="en-US" altLang="ko-KR" sz="2400" dirty="0" smtClean="0">
              <a:latin typeface="Arial" pitchFamily="34" charset="0"/>
              <a:ea typeface="맑은 고딕" pitchFamily="50" charset="-127"/>
              <a:cs typeface="Arial" pitchFamily="34" charset="0"/>
            </a:endParaRPr>
          </a:p>
          <a:p>
            <a:pPr>
              <a:buFont typeface="Wingdings" pitchFamily="2" charset="2"/>
              <a:buChar char="§"/>
            </a:pPr>
            <a:r>
              <a:rPr lang="en-US" altLang="ko-KR" sz="2400" dirty="0" smtClean="0">
                <a:latin typeface="Arial" pitchFamily="34" charset="0"/>
                <a:ea typeface="맑은 고딕" pitchFamily="50" charset="-127"/>
                <a:cs typeface="Arial" pitchFamily="34" charset="0"/>
              </a:rPr>
              <a:t>Variables:</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H: natural logarithm of the number of deaths per 100,000 in province j and year t.</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E: unemployment rate</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X: variables on age and education composition of the population in province j and year t.</a:t>
            </a:r>
          </a:p>
          <a:p>
            <a:pPr lvl="1">
              <a:buFont typeface="Wingdings" pitchFamily="2" charset="2"/>
              <a:buChar char="Ø"/>
            </a:pPr>
            <a:r>
              <a:rPr lang="en-US" altLang="ko-KR" sz="2000" dirty="0" smtClean="0">
                <a:latin typeface="Arial" pitchFamily="34" charset="0"/>
                <a:ea typeface="맑은 고딕" pitchFamily="50" charset="-127"/>
                <a:cs typeface="Arial" pitchFamily="34" charset="0"/>
              </a:rPr>
              <a:t>R: time-invariant province effect</a:t>
            </a:r>
          </a:p>
          <a:p>
            <a:pPr lvl="1">
              <a:buFont typeface="Wingdings" pitchFamily="2" charset="2"/>
              <a:buChar char="Ø"/>
            </a:pPr>
            <a:r>
              <a:rPr lang="en-US" altLang="ko-KR" sz="2000" dirty="0" err="1" smtClean="0">
                <a:latin typeface="Arial" pitchFamily="34" charset="0"/>
                <a:ea typeface="맑은 고딕" pitchFamily="50" charset="-127"/>
                <a:cs typeface="Arial" pitchFamily="34" charset="0"/>
              </a:rPr>
              <a:t>RTt</a:t>
            </a:r>
            <a:r>
              <a:rPr lang="en-US" altLang="ko-KR" sz="2000" dirty="0" smtClean="0">
                <a:latin typeface="Arial" pitchFamily="34" charset="0"/>
                <a:ea typeface="맑은 고딕" pitchFamily="50" charset="-127"/>
                <a:cs typeface="Arial" pitchFamily="34" charset="0"/>
              </a:rPr>
              <a:t>: region-specific time trend</a:t>
            </a:r>
          </a:p>
          <a:p>
            <a:pPr>
              <a:buFont typeface="Wingdings" pitchFamily="2" charset="2"/>
              <a:buChar char="§"/>
            </a:pPr>
            <a:r>
              <a:rPr lang="en-US" altLang="ko-KR" sz="2400" dirty="0" smtClean="0">
                <a:latin typeface="Arial" pitchFamily="34" charset="0"/>
                <a:ea typeface="맑은 고딕" pitchFamily="50" charset="-127"/>
                <a:cs typeface="Arial" pitchFamily="34" charset="0"/>
              </a:rPr>
              <a:t>Observations are weighted by the size of population for corresponding province and year.</a:t>
            </a:r>
          </a:p>
          <a:p>
            <a:pPr>
              <a:buFont typeface="Wingdings" pitchFamily="2" charset="2"/>
              <a:buChar char="§"/>
            </a:pPr>
            <a:r>
              <a:rPr lang="en-US" altLang="ko-KR" sz="2400" dirty="0" smtClean="0">
                <a:latin typeface="Arial" pitchFamily="34" charset="0"/>
                <a:ea typeface="맑은 고딕" pitchFamily="50" charset="-127"/>
                <a:cs typeface="Arial" pitchFamily="34" charset="0"/>
              </a:rPr>
              <a:t>Clustered robust standard errors are reported.</a:t>
            </a:r>
          </a:p>
          <a:p>
            <a:pPr>
              <a:buFont typeface="Wingdings" pitchFamily="2" charset="2"/>
              <a:buChar char="§"/>
            </a:pPr>
            <a:endParaRPr lang="en-US" altLang="ko-KR" sz="2400" dirty="0">
              <a:latin typeface="Arial" pitchFamily="34" charset="0"/>
              <a:ea typeface="맑은 고딕" pitchFamily="50" charset="-127"/>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1556792"/>
            <a:ext cx="5616624" cy="386718"/>
          </a:xfrm>
          <a:prstGeom prst="rect">
            <a:avLst/>
          </a:prstGeom>
          <a:noFill/>
        </p:spPr>
      </p:pic>
      <p:sp>
        <p:nvSpPr>
          <p:cNvPr id="2051" name="Rectangle 3"/>
          <p:cNvSpPr>
            <a:spLocks noChangeArrowheads="1"/>
          </p:cNvSpPr>
          <p:nvPr/>
        </p:nvSpPr>
        <p:spPr bwMode="auto">
          <a:xfrm>
            <a:off x="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3011</Words>
  <Application>Microsoft Office PowerPoint</Application>
  <PresentationFormat>화면 슬라이드 쇼(4:3)</PresentationFormat>
  <Paragraphs>524</Paragraphs>
  <Slides>28</Slides>
  <Notes>0</Notes>
  <HiddenSlides>0</HiddenSlides>
  <MMClips>0</MMClips>
  <ScaleCrop>false</ScaleCrop>
  <HeadingPairs>
    <vt:vector size="4" baseType="variant">
      <vt:variant>
        <vt:lpstr>테마</vt:lpstr>
      </vt:variant>
      <vt:variant>
        <vt:i4>1</vt:i4>
      </vt:variant>
      <vt:variant>
        <vt:lpstr>슬라이드 제목</vt:lpstr>
      </vt:variant>
      <vt:variant>
        <vt:i4>28</vt:i4>
      </vt:variant>
    </vt:vector>
  </HeadingPairs>
  <TitlesOfParts>
    <vt:vector size="29" baseType="lpstr">
      <vt:lpstr>Office 테마</vt:lpstr>
      <vt:lpstr>Changing Relationship between Unemployment and Mortality in South Korea</vt:lpstr>
      <vt:lpstr>Background</vt:lpstr>
      <vt:lpstr>Background</vt:lpstr>
      <vt:lpstr>Background</vt:lpstr>
      <vt:lpstr> Literature </vt:lpstr>
      <vt:lpstr>Literature</vt:lpstr>
      <vt:lpstr>Literature</vt:lpstr>
      <vt:lpstr>This Paper</vt:lpstr>
      <vt:lpstr>Model</vt:lpstr>
      <vt:lpstr>Data</vt:lpstr>
      <vt:lpstr> Table 1 Effects of Unemployment on Mortality </vt:lpstr>
      <vt:lpstr> Figure 1 The Rolling Regression Result of Unemployment’s Effect on Mortality in 1989-2012 (Beginning of 10-Year Window) </vt:lpstr>
      <vt:lpstr>Regression Results (1)</vt:lpstr>
      <vt:lpstr> Table 2 Effects of Unemployment on Age-Specific Mortality  </vt:lpstr>
      <vt:lpstr>    Table 3 Effects of Unemployment on Mortality by Educational Attainment   </vt:lpstr>
      <vt:lpstr> Table 4 Effects of unemployment on cause-specific mortality in 1989-2001 and 2002-2012 </vt:lpstr>
      <vt:lpstr>Table 4 Effects of unemployment on cause-specific mortality in 1989-2001 and 2002-2012 (Continued)</vt:lpstr>
      <vt:lpstr>  Appendix Table 5  Effects of unemployment on cancer mortality and cancer incidence in 2002-2010   </vt:lpstr>
      <vt:lpstr>Regression Results (2)</vt:lpstr>
      <vt:lpstr>What Explain the Changing Relationship?</vt:lpstr>
      <vt:lpstr>Extended Protection of National Health Insurance in the 2000s</vt:lpstr>
      <vt:lpstr>Effects of Extended Protection of NHI</vt:lpstr>
      <vt:lpstr>Empirical Tests of the Effects of the Extended Protection of NHI</vt:lpstr>
      <vt:lpstr>Empirical Tests of the Effects of the Extended Protection of NHI</vt:lpstr>
      <vt:lpstr>   Table 5 The Correlation between Medical Utilization and the Changing Effect     </vt:lpstr>
      <vt:lpstr>Empirical Tests: Regression Results</vt:lpstr>
      <vt:lpstr>Alternative Hypothesis</vt:lpstr>
      <vt:lpstr>Implications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Relationship between Unemployment and Mortality in South Korea: 1989-2012</dc:title>
  <dc:creator>User</dc:creator>
  <cp:lastModifiedBy>User</cp:lastModifiedBy>
  <cp:revision>81</cp:revision>
  <dcterms:created xsi:type="dcterms:W3CDTF">2014-05-23T06:26:31Z</dcterms:created>
  <dcterms:modified xsi:type="dcterms:W3CDTF">2015-09-09T07:56:17Z</dcterms:modified>
</cp:coreProperties>
</file>