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69" r:id="rId1"/>
  </p:sldMasterIdLst>
  <p:notesMasterIdLst>
    <p:notesMasterId r:id="rId19"/>
  </p:notesMasterIdLst>
  <p:sldIdLst>
    <p:sldId id="256" r:id="rId2"/>
    <p:sldId id="274" r:id="rId3"/>
    <p:sldId id="281" r:id="rId4"/>
    <p:sldId id="262" r:id="rId5"/>
    <p:sldId id="275" r:id="rId6"/>
    <p:sldId id="276" r:id="rId7"/>
    <p:sldId id="285" r:id="rId8"/>
    <p:sldId id="278" r:id="rId9"/>
    <p:sldId id="279" r:id="rId10"/>
    <p:sldId id="277" r:id="rId11"/>
    <p:sldId id="280" r:id="rId12"/>
    <p:sldId id="286" r:id="rId13"/>
    <p:sldId id="283" r:id="rId14"/>
    <p:sldId id="282" r:id="rId15"/>
    <p:sldId id="284" r:id="rId16"/>
    <p:sldId id="287" r:id="rId17"/>
    <p:sldId id="273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71D6C"/>
    <a:srgbClr val="ECECEC"/>
    <a:srgbClr val="82045E"/>
    <a:srgbClr val="B23D02"/>
    <a:srgbClr val="488225"/>
    <a:srgbClr val="00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5" autoAdjust="0"/>
    <p:restoredTop sz="93568" autoAdjust="0"/>
  </p:normalViewPr>
  <p:slideViewPr>
    <p:cSldViewPr showGuides="1">
      <p:cViewPr>
        <p:scale>
          <a:sx n="100" d="100"/>
          <a:sy n="100" d="100"/>
        </p:scale>
        <p:origin x="-2016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AE180-6544-43C2-B32F-23307011F640}" type="datetimeFigureOut">
              <a:rPr lang="nl-NL" smtClean="0"/>
              <a:t>14-9-2015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2A34C-D2C2-434F-B3C4-15FBF8DA4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2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8779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6279526" y="3908481"/>
              <a:ext cx="864002" cy="4135034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24" y="5634000"/>
            <a:ext cx="1433468" cy="5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07" y="5634000"/>
            <a:ext cx="2131641" cy="58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7429384" y="5058341"/>
              <a:ext cx="864002" cy="1835313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00" y="5634000"/>
            <a:ext cx="1433468" cy="5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8774604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7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1566000"/>
            <a:ext cx="7596000" cy="44676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fld id="{845CA951-4815-4987-9CD6-BB5D6648C0B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8" name="Afgeronde rechthoek 27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>
                <a:noFill/>
              </a:ln>
              <a:latin typeface="+mj-lt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36"/>
          <a:stretch/>
        </p:blipFill>
        <p:spPr bwMode="auto">
          <a:xfrm>
            <a:off x="8617159" y="5985624"/>
            <a:ext cx="347329" cy="50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450000"/>
            <a:ext cx="8298480" cy="126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2070000"/>
            <a:ext cx="7596000" cy="39512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8" name="Afgeronde rechthoek 27"/>
          <p:cNvSpPr/>
          <p:nvPr userDrawn="1"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>
                <a:noFill/>
              </a:ln>
              <a:latin typeface="+mj-lt"/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463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fgeronde rechthoek 28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>
                <a:noFill/>
              </a:ln>
              <a:latin typeface="+mj-lt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66000"/>
            <a:ext cx="3657600" cy="438328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000"/>
            <a:ext cx="3657600" cy="438328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Afgeronde rechthoek 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Afgeronde rechthoek 2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276872"/>
            <a:ext cx="3657600" cy="3744416"/>
          </a:xfrm>
        </p:spPr>
        <p:txBody>
          <a:bodyPr anchor="t" anchorCtr="0"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657600" cy="3744416"/>
          </a:xfrm>
        </p:spPr>
        <p:txBody>
          <a:bodyPr anchor="t" anchorCtr="0"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fgeronde rechthoek 1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4" name="Afgeronde rechthoek 33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7" name="Afgeronde rechthoek 26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nd hoek zelfde zijde rechthoek 12"/>
          <p:cNvSpPr/>
          <p:nvPr/>
        </p:nvSpPr>
        <p:spPr>
          <a:xfrm rot="16200000">
            <a:off x="8100000" y="5904000"/>
            <a:ext cx="684000" cy="684000"/>
          </a:xfrm>
          <a:prstGeom prst="round2SameRect">
            <a:avLst>
              <a:gd name="adj1" fmla="val 135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450000"/>
            <a:ext cx="8298480" cy="755999"/>
          </a:xfrm>
          <a:prstGeom prst="rect">
            <a:avLst/>
          </a:prstGeom>
        </p:spPr>
        <p:txBody>
          <a:bodyPr vert="horz" wrap="square" lIns="90000" tIns="72000" rIns="90000" bIns="45720" rtlCol="0" anchor="t" anchorCtr="0">
            <a:noAutofit/>
          </a:bodyPr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stijl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00" y="1566000"/>
            <a:ext cx="7543800" cy="446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modelstijlen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sz="2400" b="0" i="0" u="none" strike="noStrike" baseline="30000" noProof="0" dirty="0" smtClean="0">
              <a:solidFill>
                <a:srgbClr val="000000"/>
              </a:solidFill>
              <a:latin typeface="Corbel"/>
            </a:endParaRPr>
          </a:p>
          <a:p>
            <a:pPr lvl="4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en-US" smtClean="0"/>
              <a:pPr algn="r"/>
              <a:t>‹nr.›</a:t>
            </a:fld>
            <a:endParaRPr lang="en-US" dirty="0"/>
          </a:p>
        </p:txBody>
      </p:sp>
      <p:sp>
        <p:nvSpPr>
          <p:cNvPr id="11" name="Rechthoek 10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hthoek 11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6"/>
          <a:stretch/>
        </p:blipFill>
        <p:spPr>
          <a:xfrm>
            <a:off x="8244000" y="5983200"/>
            <a:ext cx="317862" cy="464400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hthoek 16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hthoek 17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hthoek 18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hthoek 19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–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‐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371600" marR="0" indent="-2286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lang="nl-NL" sz="2400" b="0" i="0" u="none" strike="noStrike" kern="1200" baseline="0" smtClean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000" dirty="0" smtClean="0"/>
              <a:t>Lenny Stoeldraijer</a:t>
            </a:r>
            <a:endParaRPr lang="nl-NL" sz="20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Comparing strategies for matching mortality forecasts to the most recently observed </a:t>
            </a:r>
            <a:r>
              <a:rPr lang="en-US" sz="2800" dirty="0" smtClean="0"/>
              <a:t>data </a:t>
            </a:r>
            <a:r>
              <a:rPr lang="en-US" sz="2000" dirty="0"/>
              <a:t>What is the best trade-off between short-term accuracy and long-term </a:t>
            </a:r>
            <a:r>
              <a:rPr lang="en-US" sz="2000" dirty="0" smtClean="0"/>
              <a:t>robustness?</a:t>
            </a:r>
            <a:endParaRPr lang="nl-NL" sz="1200" dirty="0"/>
          </a:p>
        </p:txBody>
      </p:sp>
      <p:sp>
        <p:nvSpPr>
          <p:cNvPr id="2" name="Tekstvak 1"/>
          <p:cNvSpPr txBox="1"/>
          <p:nvPr/>
        </p:nvSpPr>
        <p:spPr>
          <a:xfrm>
            <a:off x="7309996" y="4386590"/>
            <a:ext cx="16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 smtClean="0">
                <a:solidFill>
                  <a:schemeClr val="accent6"/>
                </a:solidFill>
              </a:rPr>
              <a:t>Work</a:t>
            </a:r>
            <a:r>
              <a:rPr lang="nl-NL" sz="1600" dirty="0" smtClean="0">
                <a:solidFill>
                  <a:schemeClr val="accent6"/>
                </a:solidFill>
              </a:rPr>
              <a:t> in </a:t>
            </a:r>
            <a:r>
              <a:rPr lang="nl-NL" sz="1600" dirty="0" err="1" smtClean="0">
                <a:solidFill>
                  <a:schemeClr val="accent6"/>
                </a:solidFill>
              </a:rPr>
              <a:t>progress</a:t>
            </a:r>
            <a:endParaRPr lang="nl-NL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– </a:t>
            </a:r>
            <a:r>
              <a:rPr lang="nl-NL" dirty="0" smtClean="0"/>
              <a:t>Short-term (3)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error in E</a:t>
            </a:r>
            <a:r>
              <a:rPr lang="en-US" baseline="-25000" dirty="0"/>
              <a:t>0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tenth </a:t>
            </a:r>
            <a:r>
              <a:rPr lang="en-US" dirty="0"/>
              <a:t>year of projection period: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Men					Women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2924944"/>
            <a:ext cx="8229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389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Summary: Short-term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Taking</a:t>
            </a:r>
            <a:r>
              <a:rPr lang="nl-NL" dirty="0" smtClean="0"/>
              <a:t> the most recent </a:t>
            </a:r>
            <a:r>
              <a:rPr lang="nl-NL" dirty="0" err="1" smtClean="0"/>
              <a:t>observed</a:t>
            </a:r>
            <a:r>
              <a:rPr lang="nl-NL" dirty="0" smtClean="0"/>
              <a:t> </a:t>
            </a:r>
            <a:r>
              <a:rPr lang="nl-NL" dirty="0" err="1" smtClean="0"/>
              <a:t>values</a:t>
            </a:r>
            <a:r>
              <a:rPr lang="nl-NL" dirty="0" smtClean="0"/>
              <a:t> as </a:t>
            </a:r>
            <a:r>
              <a:rPr lang="nl-NL" dirty="0" err="1" smtClean="0"/>
              <a:t>jump</a:t>
            </a:r>
            <a:r>
              <a:rPr lang="nl-NL" dirty="0" smtClean="0"/>
              <a:t>-off </a:t>
            </a:r>
            <a:r>
              <a:rPr lang="nl-NL" dirty="0" err="1" smtClean="0"/>
              <a:t>rates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 in the </a:t>
            </a:r>
            <a:r>
              <a:rPr lang="nl-NL" dirty="0" err="1" smtClean="0"/>
              <a:t>smallest</a:t>
            </a:r>
            <a:r>
              <a:rPr lang="nl-NL" dirty="0" smtClean="0"/>
              <a:t> error on the short-term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2629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Long-term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Robust</a:t>
            </a:r>
            <a:r>
              <a:rPr lang="en-US" dirty="0" smtClean="0"/>
              <a:t>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834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– </a:t>
            </a:r>
            <a:r>
              <a:rPr lang="nl-NL" dirty="0" smtClean="0"/>
              <a:t>Long-term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596450" cy="426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25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 – Long-term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</a:t>
            </a:r>
            <a:r>
              <a:rPr lang="en-US" dirty="0" smtClean="0"/>
              <a:t>alteration for 2050 with new data: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Men					Women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4944"/>
            <a:ext cx="8229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751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Summary: Long-term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Taking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average</a:t>
            </a:r>
            <a:r>
              <a:rPr lang="nl-NL" dirty="0" smtClean="0"/>
              <a:t> of the most recent </a:t>
            </a:r>
            <a:r>
              <a:rPr lang="nl-NL" dirty="0" err="1" smtClean="0"/>
              <a:t>observed</a:t>
            </a:r>
            <a:r>
              <a:rPr lang="nl-NL" dirty="0" smtClean="0"/>
              <a:t> </a:t>
            </a:r>
            <a:r>
              <a:rPr lang="nl-NL" dirty="0" err="1" smtClean="0"/>
              <a:t>values</a:t>
            </a:r>
            <a:r>
              <a:rPr lang="nl-NL" dirty="0" smtClean="0"/>
              <a:t> as </a:t>
            </a:r>
            <a:r>
              <a:rPr lang="nl-NL" dirty="0" err="1" smtClean="0"/>
              <a:t>jump</a:t>
            </a:r>
            <a:r>
              <a:rPr lang="nl-NL" dirty="0" smtClean="0"/>
              <a:t>-off </a:t>
            </a:r>
            <a:r>
              <a:rPr lang="nl-NL" dirty="0" err="1" smtClean="0"/>
              <a:t>rates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 in the </a:t>
            </a:r>
            <a:r>
              <a:rPr lang="nl-NL" dirty="0" err="1" smtClean="0"/>
              <a:t>smallest</a:t>
            </a:r>
            <a:r>
              <a:rPr lang="nl-NL" dirty="0" smtClean="0"/>
              <a:t> error on the long-term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74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Further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The best </a:t>
            </a:r>
            <a:r>
              <a:rPr lang="nl-NL" dirty="0" err="1" smtClean="0"/>
              <a:t>combination</a:t>
            </a:r>
            <a:endParaRPr lang="nl-NL" dirty="0" smtClean="0"/>
          </a:p>
          <a:p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models</a:t>
            </a:r>
            <a:endParaRPr lang="nl-NL" dirty="0" smtClean="0"/>
          </a:p>
          <a:p>
            <a:r>
              <a:rPr lang="nl-NL" dirty="0" smtClean="0"/>
              <a:t>More </a:t>
            </a:r>
            <a:r>
              <a:rPr lang="nl-NL" dirty="0" err="1" smtClean="0"/>
              <a:t>countries</a:t>
            </a:r>
            <a:endParaRPr lang="nl-NL" dirty="0" smtClean="0"/>
          </a:p>
          <a:p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measures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0274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Questions</a:t>
            </a:r>
            <a:r>
              <a:rPr lang="nl-NL" dirty="0" smtClean="0"/>
              <a:t>?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 algn="r">
              <a:buNone/>
            </a:pPr>
            <a:endParaRPr lang="nl-NL" dirty="0" smtClean="0"/>
          </a:p>
          <a:p>
            <a:pPr marL="0" indent="0" algn="r">
              <a:buNone/>
            </a:pPr>
            <a:r>
              <a:rPr lang="nl-NL" dirty="0" smtClean="0"/>
              <a:t>l.stoeldraijer@cbs.nl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17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Introduction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Every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: </a:t>
            </a:r>
            <a:r>
              <a:rPr lang="nl-NL" dirty="0" err="1"/>
              <a:t>population</a:t>
            </a:r>
            <a:r>
              <a:rPr lang="nl-NL" dirty="0"/>
              <a:t> forecast</a:t>
            </a:r>
          </a:p>
          <a:p>
            <a:pPr lvl="1"/>
            <a:r>
              <a:rPr lang="nl-NL" dirty="0" err="1" smtClean="0"/>
              <a:t>thus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every</a:t>
            </a:r>
            <a:r>
              <a:rPr lang="nl-NL" dirty="0" smtClean="0"/>
              <a:t> </a:t>
            </a:r>
            <a:r>
              <a:rPr lang="nl-NL" dirty="0" err="1" smtClean="0"/>
              <a:t>year</a:t>
            </a:r>
            <a:r>
              <a:rPr lang="nl-NL" dirty="0" smtClean="0"/>
              <a:t> a new </a:t>
            </a:r>
            <a:r>
              <a:rPr lang="nl-NL" dirty="0" err="1"/>
              <a:t>mortality</a:t>
            </a:r>
            <a:r>
              <a:rPr lang="nl-NL" dirty="0"/>
              <a:t> forecast</a:t>
            </a:r>
          </a:p>
          <a:p>
            <a:endParaRPr lang="en-US" dirty="0" smtClean="0"/>
          </a:p>
          <a:p>
            <a:r>
              <a:rPr lang="en-US" dirty="0" smtClean="0"/>
              <a:t>Goal</a:t>
            </a:r>
            <a:r>
              <a:rPr lang="en-US" dirty="0"/>
              <a:t>: Produce a mortality forecast that is </a:t>
            </a:r>
          </a:p>
          <a:p>
            <a:pPr lvl="1"/>
            <a:r>
              <a:rPr lang="en-US" dirty="0" smtClean="0"/>
              <a:t>Accurate </a:t>
            </a:r>
            <a:r>
              <a:rPr lang="en-US" dirty="0"/>
              <a:t>for the short-term</a:t>
            </a:r>
          </a:p>
          <a:p>
            <a:pPr lvl="1"/>
            <a:r>
              <a:rPr lang="en-US" dirty="0" smtClean="0"/>
              <a:t>Robust </a:t>
            </a:r>
            <a:r>
              <a:rPr lang="en-US" dirty="0"/>
              <a:t>for the </a:t>
            </a:r>
            <a:r>
              <a:rPr lang="en-US" dirty="0" smtClean="0"/>
              <a:t>long-term</a:t>
            </a:r>
          </a:p>
          <a:p>
            <a:pPr lvl="1"/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221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Introduction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r>
              <a:rPr lang="en-US" dirty="0"/>
              <a:t>: to evaluate different options to adjust the forecasted values to recently observed and newly observed value, in order to determine the best method to preserve both short-term accuracy, long-term robustness and plausibility.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520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Overview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Data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 smtClean="0"/>
              <a:t>methods</a:t>
            </a:r>
            <a:endParaRPr lang="nl-NL" dirty="0" smtClean="0"/>
          </a:p>
          <a:p>
            <a:r>
              <a:rPr lang="nl-NL" dirty="0" err="1" smtClean="0"/>
              <a:t>Results</a:t>
            </a:r>
            <a:endParaRPr lang="nl-NL" dirty="0" smtClean="0"/>
          </a:p>
          <a:p>
            <a:r>
              <a:rPr lang="nl-NL" dirty="0" smtClean="0"/>
              <a:t>(</a:t>
            </a:r>
            <a:r>
              <a:rPr lang="nl-NL" dirty="0" err="1" smtClean="0"/>
              <a:t>some</a:t>
            </a:r>
            <a:r>
              <a:rPr lang="nl-NL" dirty="0" smtClean="0"/>
              <a:t>) Summary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26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&amp; </a:t>
            </a:r>
            <a:r>
              <a:rPr lang="nl-NL" dirty="0" err="1" smtClean="0"/>
              <a:t>Methods</a:t>
            </a:r>
            <a:r>
              <a:rPr lang="nl-NL" dirty="0" smtClean="0"/>
              <a:t>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from the Human Mortality </a:t>
            </a:r>
            <a:r>
              <a:rPr lang="en-US" dirty="0" smtClean="0"/>
              <a:t>Database, 1950-2009</a:t>
            </a:r>
          </a:p>
          <a:p>
            <a:r>
              <a:rPr lang="en-US" dirty="0"/>
              <a:t>Countries: The Netherlands, Finland, France, Italy, Sweden, Spain, Denmark, </a:t>
            </a:r>
            <a:r>
              <a:rPr lang="en-US" dirty="0" smtClean="0"/>
              <a:t>Norway</a:t>
            </a:r>
          </a:p>
          <a:p>
            <a:endParaRPr lang="en-US" dirty="0"/>
          </a:p>
          <a:p>
            <a:r>
              <a:rPr lang="en-US" dirty="0" smtClean="0"/>
              <a:t>Lee-Carter </a:t>
            </a:r>
            <a:r>
              <a:rPr lang="en-US" dirty="0"/>
              <a:t>method (Singular Value Decomposition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Pseudo-forecasts</a:t>
            </a:r>
            <a:r>
              <a:rPr lang="en-US" dirty="0"/>
              <a:t>: ‘out-of-sample’ forecasts for years already </a:t>
            </a:r>
            <a:r>
              <a:rPr lang="en-US" dirty="0" smtClean="0"/>
              <a:t>observed </a:t>
            </a:r>
            <a:r>
              <a:rPr lang="en-US" sz="1800" dirty="0" smtClean="0"/>
              <a:t>(i.e</a:t>
            </a:r>
            <a:r>
              <a:rPr lang="en-US" sz="1800" dirty="0"/>
              <a:t>. fitting period 1950-1980 and projection period 1980-2009, then fitting period 1951-1981 and projection period 1981-2009, etc</a:t>
            </a:r>
            <a:r>
              <a:rPr lang="en-US" sz="1800" dirty="0" smtClean="0"/>
              <a:t>.)</a:t>
            </a:r>
            <a:endParaRPr lang="en-US" sz="18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369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&amp; </a:t>
            </a:r>
            <a:r>
              <a:rPr lang="nl-NL" dirty="0" err="1"/>
              <a:t>Methods</a:t>
            </a:r>
            <a:r>
              <a:rPr lang="nl-NL" dirty="0"/>
              <a:t> </a:t>
            </a:r>
            <a:r>
              <a:rPr lang="nl-NL" dirty="0" smtClean="0"/>
              <a:t>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Options for incorporating adjustment to recently observed and new values in the forecasting methodology:</a:t>
            </a:r>
          </a:p>
          <a:p>
            <a:pPr lvl="1"/>
            <a:r>
              <a:rPr lang="en-US" dirty="0"/>
              <a:t>Jump-off rates equal to model values</a:t>
            </a:r>
          </a:p>
          <a:p>
            <a:pPr lvl="1"/>
            <a:r>
              <a:rPr lang="en-US" dirty="0"/>
              <a:t>Jump-off rates equal to most recent observed values</a:t>
            </a:r>
          </a:p>
          <a:p>
            <a:pPr lvl="1"/>
            <a:r>
              <a:rPr lang="en-US" dirty="0"/>
              <a:t>Jump-off rates equal to an average of recent observed values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454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Short-term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323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 – Short-term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</a:t>
            </a:r>
            <a:r>
              <a:rPr lang="en-US" dirty="0" smtClean="0"/>
              <a:t>error in E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in jump-off year: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Men</a:t>
            </a:r>
            <a:r>
              <a:rPr lang="en-US" dirty="0"/>
              <a:t>				</a:t>
            </a:r>
            <a:r>
              <a:rPr lang="en-US" dirty="0" smtClean="0"/>
              <a:t>	Women</a:t>
            </a: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4944"/>
            <a:ext cx="8229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064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– </a:t>
            </a:r>
            <a:r>
              <a:rPr lang="nl-NL" dirty="0" smtClean="0"/>
              <a:t>Short-term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error in E</a:t>
            </a:r>
            <a:r>
              <a:rPr lang="en-US" baseline="-25000" dirty="0"/>
              <a:t>0</a:t>
            </a:r>
            <a:r>
              <a:rPr lang="en-US" dirty="0" smtClean="0"/>
              <a:t> </a:t>
            </a:r>
            <a:r>
              <a:rPr lang="en-US" dirty="0"/>
              <a:t>in first year of projection period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Men</a:t>
            </a:r>
            <a:r>
              <a:rPr lang="en-US" dirty="0"/>
              <a:t>				</a:t>
            </a:r>
            <a:r>
              <a:rPr lang="en-US" dirty="0" smtClean="0"/>
              <a:t>	Women</a:t>
            </a: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5" y="2924944"/>
            <a:ext cx="8242561" cy="274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171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BS Powerpoint blauw EN">
  <a:themeElements>
    <a:clrScheme name="CBS_1">
      <a:dk1>
        <a:srgbClr val="271D6C"/>
      </a:dk1>
      <a:lt1>
        <a:srgbClr val="FFFFFF"/>
      </a:lt1>
      <a:dk2>
        <a:srgbClr val="271D6C"/>
      </a:dk2>
      <a:lt2>
        <a:srgbClr val="D8D8D8"/>
      </a:lt2>
      <a:accent1>
        <a:srgbClr val="00A1CD"/>
      </a:accent1>
      <a:accent2>
        <a:srgbClr val="0058B8"/>
      </a:accent2>
      <a:accent3>
        <a:srgbClr val="53A31D"/>
      </a:accent3>
      <a:accent4>
        <a:srgbClr val="AF0E80"/>
      </a:accent4>
      <a:accent5>
        <a:srgbClr val="FFCC00"/>
      </a:accent5>
      <a:accent6>
        <a:srgbClr val="E94C0A"/>
      </a:accent6>
      <a:hlink>
        <a:srgbClr val="271D6C"/>
      </a:hlink>
      <a:folHlink>
        <a:srgbClr val="271D6C"/>
      </a:folHlink>
    </a:clrScheme>
    <a:fontScheme name="CBS_1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BS Powerpoint blauw 140314 - EN.potx" id="{21550CE7-9760-4642-9BFA-E544CB385747}" vid="{2408EBD0-A2C0-4275-82AB-A555CACCC7C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blauw EN</Template>
  <TotalTime>0</TotalTime>
  <Words>376</Words>
  <Application>Microsoft Office PowerPoint</Application>
  <PresentationFormat>Diavoorstelling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CBS Powerpoint blauw EN</vt:lpstr>
      <vt:lpstr>PowerPoint-presentatie</vt:lpstr>
      <vt:lpstr>Introduction</vt:lpstr>
      <vt:lpstr>Introduction</vt:lpstr>
      <vt:lpstr>Overview</vt:lpstr>
      <vt:lpstr>Data &amp; Methods (1)</vt:lpstr>
      <vt:lpstr>Data &amp; Methods (2)</vt:lpstr>
      <vt:lpstr>Short-term</vt:lpstr>
      <vt:lpstr>Results – Short-term (1)</vt:lpstr>
      <vt:lpstr>Results – Short-term (2)</vt:lpstr>
      <vt:lpstr>Results – Short-term (3)</vt:lpstr>
      <vt:lpstr>Summary: Short-term</vt:lpstr>
      <vt:lpstr>Long-term</vt:lpstr>
      <vt:lpstr>Results – Long-term (1)</vt:lpstr>
      <vt:lpstr>Results – Long-term (2)</vt:lpstr>
      <vt:lpstr>Summary: Long-term</vt:lpstr>
      <vt:lpstr>Further work</vt:lpstr>
      <vt:lpstr>Thank you!</vt:lpstr>
    </vt:vector>
  </TitlesOfParts>
  <Company>CBS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CBS PowerPoint sjabloon</dc:subject>
  <dc:creator>Stoeldraijer MSc, Mevr L.</dc:creator>
  <cp:lastModifiedBy>Stoeldraijer MSc, Mevr L.</cp:lastModifiedBy>
  <cp:revision>122</cp:revision>
  <dcterms:created xsi:type="dcterms:W3CDTF">2014-06-05T06:26:27Z</dcterms:created>
  <dcterms:modified xsi:type="dcterms:W3CDTF">2015-09-14T07:07:38Z</dcterms:modified>
</cp:coreProperties>
</file>